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handoutMasterIdLst>
    <p:handoutMasterId r:id="rId92"/>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603" r:id="rId69"/>
    <p:sldId id="604" r:id="rId70"/>
    <p:sldId id="650" r:id="rId71"/>
    <p:sldId id="651" r:id="rId72"/>
    <p:sldId id="652" r:id="rId73"/>
    <p:sldId id="653" r:id="rId74"/>
    <p:sldId id="657" r:id="rId75"/>
    <p:sldId id="658" r:id="rId76"/>
    <p:sldId id="659" r:id="rId77"/>
    <p:sldId id="660" r:id="rId78"/>
    <p:sldId id="664" r:id="rId79"/>
    <p:sldId id="665" r:id="rId80"/>
    <p:sldId id="666" r:id="rId81"/>
    <p:sldId id="667" r:id="rId82"/>
    <p:sldId id="671" r:id="rId83"/>
    <p:sldId id="675" r:id="rId84"/>
    <p:sldId id="676" r:id="rId85"/>
    <p:sldId id="678" r:id="rId86"/>
    <p:sldId id="679" r:id="rId87"/>
    <p:sldId id="405" r:id="rId88"/>
    <p:sldId id="406" r:id="rId89"/>
    <p:sldId id="407" r:id="rId90"/>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98"/>
        <p:guide pos="24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handoutMaster" Target="handoutMasters/handoutMaster1.xml"/><Relationship Id="rId91" Type="http://schemas.openxmlformats.org/officeDocument/2006/relationships/notesMaster" Target="notesMasters/notesMaster1.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5.png"/><Relationship Id="rId1" Type="http://schemas.openxmlformats.org/officeDocument/2006/relationships/image" Target="../media/image13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4.png"/><Relationship Id="rId1" Type="http://schemas.openxmlformats.org/officeDocument/2006/relationships/image" Target="../media/image1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2.png"/><Relationship Id="rId1" Type="http://schemas.openxmlformats.org/officeDocument/2006/relationships/image" Target="../media/image16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1.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55.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png"/><Relationship Id="rId7" Type="http://schemas.openxmlformats.org/officeDocument/2006/relationships/image" Target="../media/image178.png"/><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1" Type="http://schemas.openxmlformats.org/officeDocument/2006/relationships/slideLayout" Target="../slideLayouts/slideLayout3.xml"/><Relationship Id="rId10" Type="http://schemas.openxmlformats.org/officeDocument/2006/relationships/image" Target="../media/image181.png"/><Relationship Id="rId1" Type="http://schemas.openxmlformats.org/officeDocument/2006/relationships/image" Target="../media/image17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4.png"/><Relationship Id="rId1" Type="http://schemas.openxmlformats.org/officeDocument/2006/relationships/image" Target="../media/image193.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image" Target="../media/image201.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64.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26.png"/><Relationship Id="rId7" Type="http://schemas.openxmlformats.org/officeDocument/2006/relationships/image" Target="../media/image225.png"/><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0" Type="http://schemas.openxmlformats.org/officeDocument/2006/relationships/slideLayout" Target="../slideLayouts/slideLayout3.xml"/><Relationship Id="rId1"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9.png"/><Relationship Id="rId1" Type="http://schemas.openxmlformats.org/officeDocument/2006/relationships/image" Target="../media/image228.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3.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4.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image" Target="../media/image23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74.xml.rels><?xml version="1.0" encoding="UTF-8" standalone="yes"?>
<Relationships xmlns="http://schemas.openxmlformats.org/package/2006/relationships"><Relationship Id="rId9" Type="http://schemas.openxmlformats.org/officeDocument/2006/relationships/image" Target="../media/image252.png"/><Relationship Id="rId8" Type="http://schemas.openxmlformats.org/officeDocument/2006/relationships/image" Target="../media/image251.png"/><Relationship Id="rId7" Type="http://schemas.openxmlformats.org/officeDocument/2006/relationships/image" Target="../media/image250.png"/><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3" Type="http://schemas.openxmlformats.org/officeDocument/2006/relationships/image" Target="../media/image246.png"/><Relationship Id="rId2" Type="http://schemas.openxmlformats.org/officeDocument/2006/relationships/image" Target="../media/image245.png"/><Relationship Id="rId11" Type="http://schemas.openxmlformats.org/officeDocument/2006/relationships/slideLayout" Target="../slideLayouts/slideLayout3.xml"/><Relationship Id="rId10" Type="http://schemas.openxmlformats.org/officeDocument/2006/relationships/image" Target="../media/image253.png"/><Relationship Id="rId1" Type="http://schemas.openxmlformats.org/officeDocument/2006/relationships/image" Target="../media/image24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5.png"/><Relationship Id="rId1" Type="http://schemas.openxmlformats.org/officeDocument/2006/relationships/image" Target="../media/image25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7.png"/></Relationships>
</file>

<file path=ppt/slides/_rels/slide7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image" Target="../media/image25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68.png"/><Relationship Id="rId4" Type="http://schemas.openxmlformats.org/officeDocument/2006/relationships/image" Target="../media/image267.png"/><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image" Target="../media/image264.png"/></Relationships>
</file>

<file path=ppt/slides/_rels/slide8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275.png"/><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image" Target="../media/image269.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79.png"/><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image" Target="../media/image276.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1.png"/><Relationship Id="rId1" Type="http://schemas.openxmlformats.org/officeDocument/2006/relationships/image" Target="../media/image280.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3.png"/><Relationship Id="rId1" Type="http://schemas.openxmlformats.org/officeDocument/2006/relationships/image" Target="../media/image282.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image" Target="../media/image284.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8.png"/><Relationship Id="rId1" Type="http://schemas.openxmlformats.org/officeDocument/2006/relationships/image" Target="../media/image2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宋体" pitchFamily="2" charset="-122"/>
                <a:cs typeface="Times New Roman" panose="02020603050405020304"/>
                <a:sym typeface="+mn-ea"/>
              </a:rPr>
              <a:t>由磁畴壁运动导致的普适电动力</a:t>
            </a:r>
            <a:endParaRPr lang="zh-CN" sz="99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宋体" pitchFamily="2" charset="-122"/>
                <a:sym typeface="+mn-ea"/>
              </a:rPr>
              <a:t>Nature (London) 465, 901 (2010)</a:t>
            </a:r>
            <a:endParaRPr lang="zh-CN" altLang="en-US" sz="95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457611" y="4884221"/>
            <a:ext cx="2236717" cy="480422"/>
          </a:xfrm>
          <a:prstGeom prst="rect">
            <a:avLst/>
          </a:prstGeom>
        </p:spPr>
      </p:pic>
      <p:sp>
        <p:nvSpPr>
          <p:cNvPr id="2" name="Text Box 1"/>
          <p:cNvSpPr txBox="true"/>
          <p:nvPr/>
        </p:nvSpPr>
        <p:spPr>
          <a:xfrm>
            <a:off x="4457700" y="5365115"/>
            <a:ext cx="1249680" cy="306705"/>
          </a:xfrm>
          <a:prstGeom prst="rect">
            <a:avLst/>
          </a:prstGeom>
          <a:noFill/>
        </p:spPr>
        <p:txBody>
          <a:bodyPr wrap="none" rtlCol="0">
            <a:spAutoFit/>
          </a:bodyPr>
          <a:p>
            <a:r>
              <a:rPr lang="zh-CN" altLang="en-US" sz="1400">
                <a:ea typeface="宋体" pitchFamily="2" charset="-122"/>
              </a:rPr>
              <a:t>铁磁交换耦合</a:t>
            </a:r>
            <a:endParaRPr lang="zh-CN" altLang="en-US" sz="1400">
              <a:ea typeface="宋体" pitchFamily="2" charset="-122"/>
            </a:endParaRPr>
          </a:p>
        </p:txBody>
      </p:sp>
      <p:sp>
        <p:nvSpPr>
          <p:cNvPr id="3" name="Text Box 2"/>
          <p:cNvSpPr txBox="true"/>
          <p:nvPr/>
        </p:nvSpPr>
        <p:spPr>
          <a:xfrm>
            <a:off x="5971540" y="5365115"/>
            <a:ext cx="528320" cy="306705"/>
          </a:xfrm>
          <a:prstGeom prst="rect">
            <a:avLst/>
          </a:prstGeom>
          <a:noFill/>
        </p:spPr>
        <p:txBody>
          <a:bodyPr wrap="none" rtlCol="0">
            <a:spAutoFit/>
          </a:bodyPr>
          <a:p>
            <a:r>
              <a:rPr lang="en-US" altLang="zh-CN" sz="1400">
                <a:ea typeface="宋体" pitchFamily="2" charset="-122"/>
              </a:rPr>
              <a:t>DMI</a:t>
            </a:r>
            <a:endParaRPr lang="en-US" altLang="zh-CN" sz="1400">
              <a:ea typeface="宋体" pitchFamily="2" charset="-122"/>
            </a:endParaRPr>
          </a:p>
        </p:txBody>
      </p:sp>
      <p:cxnSp>
        <p:nvCxnSpPr>
          <p:cNvPr id="4" name="Straight Arrow Connector 3"/>
          <p:cNvCxnSpPr/>
          <p:nvPr/>
        </p:nvCxnSpPr>
        <p:spPr>
          <a:xfrm flipH="true" flipV="true">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true">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97155" y="2633345"/>
            <a:ext cx="2150745" cy="737235"/>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r>
              <a:rPr lang="zh-CN" altLang="en-US" sz="1400" dirty="0">
                <a:latin typeface="+mj-lt"/>
                <a:ea typeface="宋体" pitchFamily="2" charset="-122"/>
                <a:sym typeface="+mn-ea"/>
              </a:rPr>
              <a:t>，导致</a:t>
            </a:r>
            <a:r>
              <a:rPr lang="en-US" altLang="zh-CN" sz="1400" dirty="0">
                <a:latin typeface="+mj-lt"/>
                <a:ea typeface="宋体" pitchFamily="2" charset="-122"/>
                <a:sym typeface="+mn-ea"/>
              </a:rPr>
              <a:t>sk Hall</a:t>
            </a:r>
            <a:r>
              <a:rPr lang="zh-CN" altLang="en-US" sz="1400" dirty="0">
                <a:latin typeface="+mj-lt"/>
                <a:ea typeface="宋体" pitchFamily="2" charset="-122"/>
                <a:sym typeface="+mn-ea"/>
              </a:rPr>
              <a:t>效应</a:t>
            </a:r>
            <a:endParaRPr lang="zh-CN" altLang="en-US"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904615"/>
            <a:ext cx="452183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假设sk是刚体m0</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m0的时间导数得到sk速度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true">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true"/>
          <p:nvPr/>
        </p:nvSpPr>
        <p:spPr>
          <a:xfrm>
            <a:off x="6518910" y="2854325"/>
            <a:ext cx="889000" cy="306705"/>
          </a:xfrm>
          <a:prstGeom prst="rect">
            <a:avLst/>
          </a:prstGeom>
          <a:noFill/>
        </p:spPr>
        <p:txBody>
          <a:bodyPr wrap="none" rtlCol="0">
            <a:spAutoFit/>
          </a:bodyPr>
          <a:p>
            <a:r>
              <a:rPr lang="en-US" altLang="en-US" sz="1400"/>
              <a:t>bulk DMI</a:t>
            </a:r>
            <a:endParaRPr lang="en-US"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889115" y="4544695"/>
            <a:ext cx="499110" cy="306705"/>
          </a:xfrm>
          <a:prstGeom prst="rect">
            <a:avLst/>
          </a:prstGeom>
          <a:noFill/>
        </p:spPr>
        <p:txBody>
          <a:bodyPr wrap="none" rtlCol="0">
            <a:spAutoFit/>
          </a:bodyPr>
          <a:p>
            <a:r>
              <a:rPr lang="en-US" altLang="en-US" sz="1400"/>
              <a:t>STT</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62275" y="2753360"/>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a:t>
            </a:r>
            <a:r>
              <a:rPr lang="zh-CN" altLang="en-US" sz="1400">
                <a:solidFill>
                  <a:srgbClr val="FF0000"/>
                </a:solidFill>
                <a:ea typeface="宋体" pitchFamily="2" charset="-122"/>
              </a:rPr>
              <a:t>一级相变</a:t>
            </a:r>
            <a:r>
              <a:rPr lang="zh-CN" altLang="en-US" sz="1400">
                <a:ea typeface="宋体" pitchFamily="2" charset="-122"/>
              </a:rPr>
              <a:t>，所以有相共存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58685"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a:t>
            </a:r>
            <a:r>
              <a:rPr lang="zh-CN" altLang="en-US" sz="1400" dirty="0">
                <a:solidFill>
                  <a:schemeClr val="tx1"/>
                </a:solidFill>
                <a:latin typeface="+mj-lt"/>
                <a:ea typeface="宋体" pitchFamily="2" charset="-122"/>
              </a:rPr>
              <a:t>，</a:t>
            </a:r>
            <a:r>
              <a:rPr lang="zh-CN" altLang="en-US" sz="1400" dirty="0">
                <a:solidFill>
                  <a:srgbClr val="FF0000"/>
                </a:solidFill>
                <a:latin typeface="+mj-lt"/>
                <a:ea typeface="宋体" pitchFamily="2" charset="-122"/>
              </a:rPr>
              <a:t>零温</a:t>
            </a:r>
            <a:r>
              <a:rPr lang="en-US" altLang="en-US" sz="1400" dirty="0">
                <a:solidFill>
                  <a:schemeClr val="tx1"/>
                </a:solidFill>
                <a:latin typeface="+mj-lt"/>
                <a:ea typeface="宋体"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5805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zh-CN" altLang="en-US" sz="1400" dirty="0">
              <a:solidFill>
                <a:schemeClr val="tx1"/>
              </a:solidFill>
              <a:latin typeface="+mj-lt"/>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505200" y="785495"/>
            <a:ext cx="3884295" cy="289179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带宽</a:t>
            </a:r>
            <a:r>
              <a:rPr lang="en-US" altLang="zh-CN" sz="1400" dirty="0">
                <a:solidFill>
                  <a:schemeClr val="tx1"/>
                </a:solidFill>
                <a:latin typeface="+mj-lt"/>
                <a:ea typeface="宋体" pitchFamily="2" charset="-122"/>
              </a:rPr>
              <a:t> [-4t - delta, 4t + delta ]</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偏压：</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解释：用从电极中注入的载流子类型（电子</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空穴）与其自旋的不同运动轨迹来理解</a:t>
            </a:r>
            <a:r>
              <a:rPr lang="en-US" altLang="zh-CN" sz="1400" dirty="0">
                <a:solidFill>
                  <a:schemeClr val="tx1"/>
                </a:solidFill>
                <a:latin typeface="+mj-lt"/>
                <a:ea typeface="宋体" pitchFamily="2" charset="-122"/>
              </a:rPr>
              <a:t> [36]</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当样品尺寸小时，量子干涉导致</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的震荡。本文样品较大，退相干强，无此现象，实际材料中也无</a:t>
            </a:r>
            <a:r>
              <a:rPr lang="en-US" altLang="zh-CN" sz="1400" dirty="0">
                <a:solidFill>
                  <a:schemeClr val="tx1"/>
                </a:solidFill>
                <a:latin typeface="+mj-lt"/>
                <a:ea typeface="宋体" pitchFamily="2" charset="-122"/>
              </a:rPr>
              <a:t> [36]</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THE</a:t>
            </a:r>
            <a:r>
              <a:rPr lang="zh-CN" altLang="en-US" sz="1400" dirty="0">
                <a:solidFill>
                  <a:schemeClr val="tx1"/>
                </a:solidFill>
                <a:latin typeface="+mj-lt"/>
                <a:ea typeface="宋体" pitchFamily="2" charset="-122"/>
              </a:rPr>
              <a:t>理论的前提是</a:t>
            </a:r>
            <a:r>
              <a:rPr lang="zh-CN" altLang="en-US" sz="1400" dirty="0">
                <a:solidFill>
                  <a:srgbClr val="FF0000"/>
                </a:solidFill>
                <a:latin typeface="+mj-lt"/>
                <a:ea typeface="宋体" pitchFamily="2" charset="-122"/>
              </a:rPr>
              <a:t>绝热近似</a:t>
            </a:r>
            <a:r>
              <a:rPr lang="zh-CN" altLang="en-US" sz="1400" dirty="0">
                <a:solidFill>
                  <a:schemeClr val="tx1"/>
                </a:solidFill>
                <a:latin typeface="+mj-lt"/>
                <a:ea typeface="宋体" pitchFamily="2" charset="-122"/>
              </a:rPr>
              <a:t>，即假设巡游自旋的指向会与局域磁矩的指向对齐</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[18,30]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如果磁结构变化剧烈，会导致</a:t>
            </a:r>
            <a:r>
              <a:rPr lang="en-US" altLang="zh-CN" sz="1400" dirty="0">
                <a:solidFill>
                  <a:schemeClr val="tx1"/>
                </a:solidFill>
                <a:latin typeface="+mj-lt"/>
                <a:ea typeface="宋体" pitchFamily="2" charset="-122"/>
              </a:rPr>
              <a:t>spin mistracking, </a:t>
            </a:r>
            <a:r>
              <a:rPr lang="zh-CN" altLang="en-US" sz="1400" dirty="0">
                <a:solidFill>
                  <a:schemeClr val="tx1"/>
                </a:solidFill>
                <a:latin typeface="+mj-lt"/>
                <a:ea typeface="宋体" pitchFamily="2" charset="-122"/>
              </a:rPr>
              <a:t>畴壁电阻，非绝热力矩</a:t>
            </a:r>
            <a:r>
              <a:rPr lang="en-US" altLang="zh-CN" sz="1400" dirty="0">
                <a:solidFill>
                  <a:schemeClr val="tx1"/>
                </a:solidFill>
                <a:latin typeface="+mj-lt"/>
                <a:ea typeface="宋体" pitchFamily="2" charset="-122"/>
              </a:rPr>
              <a:t>[47,48]</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之前的</a:t>
            </a:r>
            <a:r>
              <a:rPr lang="en-US" altLang="zh-CN" sz="1400" dirty="0">
                <a:solidFill>
                  <a:schemeClr val="tx1"/>
                </a:solidFill>
                <a:latin typeface="+mj-lt"/>
                <a:ea typeface="宋体" pitchFamily="2" charset="-122"/>
              </a:rPr>
              <a:t>p</a:t>
            </a:r>
            <a:r>
              <a:rPr lang="en-US" altLang="en-US" sz="1400" dirty="0">
                <a:solidFill>
                  <a:schemeClr val="tx1"/>
                </a:solidFill>
                <a:latin typeface="+mj-lt"/>
                <a:ea typeface="宋体" pitchFamily="2" charset="-122"/>
              </a:rPr>
              <a:t>rofile</a:t>
            </a:r>
            <a:r>
              <a:rPr lang="zh-CN" altLang="en-US" sz="1400" dirty="0">
                <a:solidFill>
                  <a:schemeClr val="tx1"/>
                </a:solidFill>
                <a:latin typeface="+mj-lt"/>
                <a:ea typeface="宋体" pitchFamily="2" charset="-122"/>
              </a:rPr>
              <a:t>满足绝热近似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结果不依赖于系统尺寸与</a:t>
            </a:r>
            <a:r>
              <a:rPr lang="en-US" altLang="zh-CN" sz="1400" dirty="0">
                <a:solidFill>
                  <a:schemeClr val="tx1"/>
                </a:solidFill>
                <a:latin typeface="+mj-lt"/>
                <a:ea typeface="宋体" pitchFamily="2" charset="-122"/>
              </a:rPr>
              <a:t>channel</a:t>
            </a:r>
            <a:r>
              <a:rPr lang="zh-CN" altLang="en-US" sz="1400" dirty="0">
                <a:solidFill>
                  <a:schemeClr val="tx1"/>
                </a:solidFill>
                <a:latin typeface="+mj-lt"/>
                <a:ea typeface="宋体" pitchFamily="2" charset="-122"/>
              </a:rPr>
              <a:t>个数</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true"/>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true"/>
          </p:cNvPicPr>
          <p:nvPr/>
        </p:nvPicPr>
        <p:blipFill>
          <a:blip r:embed="rId3"/>
          <a:srcRect/>
          <a:stretch>
            <a:fillRect/>
          </a:stretch>
        </p:blipFill>
        <p:spPr>
          <a:xfrm>
            <a:off x="220980" y="2722245"/>
            <a:ext cx="2908935" cy="1770380"/>
          </a:xfrm>
          <a:prstGeom prst="rect">
            <a:avLst/>
          </a:prstGeom>
        </p:spPr>
      </p:pic>
      <p:sp>
        <p:nvSpPr>
          <p:cNvPr id="7" name="Text Box 6"/>
          <p:cNvSpPr txBox="true"/>
          <p:nvPr/>
        </p:nvSpPr>
        <p:spPr>
          <a:xfrm>
            <a:off x="1227455" y="3060700"/>
            <a:ext cx="1816100" cy="521970"/>
          </a:xfrm>
          <a:prstGeom prst="rect">
            <a:avLst/>
          </a:prstGeom>
          <a:noFill/>
        </p:spPr>
        <p:txBody>
          <a:bodyPr wrap="square" rtlCol="0">
            <a:spAutoFit/>
          </a:bodyPr>
          <a:p>
            <a:r>
              <a:rPr lang="zh-CN" altLang="en-US" sz="1400">
                <a:solidFill>
                  <a:srgbClr val="FF0000"/>
                </a:solidFill>
                <a:ea typeface="宋体" pitchFamily="2" charset="-122"/>
              </a:rPr>
              <a:t>检查之前的</a:t>
            </a:r>
            <a:r>
              <a:rPr lang="en-US" altLang="zh-CN" sz="1400">
                <a:solidFill>
                  <a:srgbClr val="FF0000"/>
                </a:solidFill>
                <a:ea typeface="宋体" pitchFamily="2" charset="-122"/>
              </a:rPr>
              <a:t>sk</a:t>
            </a:r>
            <a:r>
              <a:rPr lang="en-US" altLang="en-US" sz="1400">
                <a:solidFill>
                  <a:srgbClr val="FF0000"/>
                </a:solidFill>
                <a:ea typeface="宋体" pitchFamily="2" charset="-122"/>
              </a:rPr>
              <a:t> profile</a:t>
            </a:r>
            <a:r>
              <a:rPr lang="zh-CN" altLang="en-US" sz="1400">
                <a:solidFill>
                  <a:srgbClr val="FF0000"/>
                </a:solidFill>
                <a:ea typeface="宋体" pitchFamily="2" charset="-122"/>
              </a:rPr>
              <a:t>是不是满足绝热近似</a:t>
            </a:r>
            <a:endParaRPr lang="zh-CN" altLang="en-US" sz="1400">
              <a:solidFill>
                <a:srgbClr val="FF0000"/>
              </a:solidFill>
              <a:ea typeface="宋体" pitchFamily="2" charset="-122"/>
            </a:endParaRPr>
          </a:p>
        </p:txBody>
      </p:sp>
      <p:pic>
        <p:nvPicPr>
          <p:cNvPr id="8" name="Picture 7" descr="/home/ligy/Pictures/1.png1"/>
          <p:cNvPicPr>
            <a:picLocks noChangeAspect="true"/>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true"/>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443605" y="1155700"/>
            <a:ext cx="4088130" cy="1814830"/>
          </a:xfrm>
          <a:prstGeom prst="rect">
            <a:avLst/>
          </a:prstGeom>
          <a:noFill/>
        </p:spPr>
        <p:txBody>
          <a:bodyPr wrap="squar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角与中心区</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的个数成正比</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目前无杂质的情况下，假设是</a:t>
            </a:r>
            <a:r>
              <a:rPr lang="zh-CN" altLang="en-US" sz="1400" dirty="0">
                <a:solidFill>
                  <a:srgbClr val="FF0000"/>
                </a:solidFill>
                <a:latin typeface="+mj-lt"/>
                <a:ea typeface="宋体" pitchFamily="2" charset="-122"/>
              </a:rPr>
              <a:t>弹道输运</a:t>
            </a:r>
            <a:endParaRPr lang="zh-CN" altLang="en-US" sz="1400" dirty="0">
              <a:solidFill>
                <a:srgbClr val="FF0000"/>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杂质的动量散射对任何磁结构中的自旋输运都是有害的</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a:t>
            </a:r>
            <a:r>
              <a:rPr lang="en-US" altLang="zh-CN" sz="1400" dirty="0">
                <a:solidFill>
                  <a:schemeClr val="tx1"/>
                </a:solidFill>
                <a:latin typeface="+mj-lt"/>
                <a:ea typeface="宋体" pitchFamily="2" charset="-122"/>
              </a:rPr>
              <a:t>49,50</a:t>
            </a:r>
            <a:r>
              <a:rPr lang="en-US" altLang="en-US" sz="1400" dirty="0">
                <a:solidFill>
                  <a:schemeClr val="tx1"/>
                </a:solidFill>
                <a:latin typeface="+mj-lt"/>
                <a:ea typeface="宋体" pitchFamily="2" charset="-122"/>
              </a:rPr>
              <a:t>]</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latin typeface="+mj-lt"/>
                <a:ea typeface="宋体" pitchFamily="2" charset="-122"/>
                <a:sym typeface="+mn-ea"/>
              </a:rPr>
              <a:t>研究杂质对</a:t>
            </a:r>
            <a:r>
              <a:rPr lang="en-US" altLang="zh-CN" sz="1400" dirty="0">
                <a:latin typeface="+mj-lt"/>
                <a:ea typeface="宋体" pitchFamily="2" charset="-122"/>
                <a:sym typeface="+mn-ea"/>
              </a:rPr>
              <a:t>T(S)HE</a:t>
            </a:r>
            <a:r>
              <a:rPr lang="zh-CN" altLang="en-US" sz="1400" dirty="0">
                <a:latin typeface="+mj-lt"/>
                <a:ea typeface="宋体" pitchFamily="2" charset="-122"/>
                <a:sym typeface="+mn-ea"/>
              </a:rPr>
              <a:t>影响时，中心区放一个</a:t>
            </a:r>
            <a:r>
              <a:rPr lang="en-US" altLang="zh-CN" sz="1400" dirty="0">
                <a:latin typeface="+mj-lt"/>
                <a:ea typeface="宋体" pitchFamily="2" charset="-122"/>
                <a:sym typeface="+mn-ea"/>
              </a:rPr>
              <a:t>sk</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无序：</a:t>
            </a:r>
            <a:r>
              <a:rPr lang="en-US" altLang="zh-CN" sz="1400" dirty="0">
                <a:latin typeface="+mj-lt"/>
                <a:ea typeface="宋体" pitchFamily="2" charset="-122"/>
                <a:sym typeface="+mn-ea"/>
              </a:rPr>
              <a:t>on-site</a:t>
            </a:r>
            <a:r>
              <a:rPr lang="en-US" altLang="en-US" sz="1400" dirty="0">
                <a:latin typeface="+mj-lt"/>
                <a:ea typeface="宋体" pitchFamily="2" charset="-122"/>
                <a:sym typeface="+mn-ea"/>
              </a:rPr>
              <a:t> potential</a:t>
            </a:r>
            <a:r>
              <a:rPr lang="zh-CN" altLang="en-US" sz="1400" dirty="0">
                <a:latin typeface="+mj-lt"/>
                <a:ea typeface="宋体" pitchFamily="2" charset="-122"/>
                <a:sym typeface="+mn-ea"/>
              </a:rPr>
              <a:t>是正态分布的随机数</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弱无序使</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信号变光滑，并明显抑制</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样品电导的半经验公式：</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true"/>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true"/>
          </p:cNvPicPr>
          <p:nvPr/>
        </p:nvPicPr>
        <p:blipFill>
          <a:blip r:embed="rId3"/>
          <a:srcRect/>
          <a:stretch>
            <a:fillRect/>
          </a:stretch>
        </p:blipFill>
        <p:spPr>
          <a:xfrm>
            <a:off x="144145" y="1516380"/>
            <a:ext cx="2747645" cy="1741805"/>
          </a:xfrm>
          <a:prstGeom prst="rect">
            <a:avLst/>
          </a:prstGeom>
        </p:spPr>
      </p:pic>
      <p:sp>
        <p:nvSpPr>
          <p:cNvPr id="7" name="Text Box 6"/>
          <p:cNvSpPr txBox="true"/>
          <p:nvPr/>
        </p:nvSpPr>
        <p:spPr>
          <a:xfrm>
            <a:off x="3693160" y="3909060"/>
            <a:ext cx="3745865" cy="1599565"/>
          </a:xfrm>
          <a:prstGeom prst="rect">
            <a:avLst/>
          </a:prstGeom>
          <a:noFill/>
        </p:spPr>
        <p:txBody>
          <a:bodyPr wrap="square" rtlCol="0">
            <a:spAutoFit/>
          </a:bodyPr>
          <a:p>
            <a:r>
              <a:rPr lang="en-US" altLang="zh-CN" sz="1400">
                <a:solidFill>
                  <a:schemeClr val="tx1"/>
                </a:solidFill>
                <a:ea typeface="宋体" pitchFamily="2" charset="-122"/>
              </a:rPr>
              <a:t>N</a:t>
            </a:r>
            <a:r>
              <a:rPr lang="zh-CN" altLang="en-US" sz="1400">
                <a:solidFill>
                  <a:schemeClr val="tx1"/>
                </a:solidFill>
                <a:ea typeface="宋体" pitchFamily="2" charset="-122"/>
              </a:rPr>
              <a:t>是</a:t>
            </a:r>
            <a:r>
              <a:rPr lang="en-US" altLang="zh-CN" sz="1400">
                <a:solidFill>
                  <a:schemeClr val="tx1"/>
                </a:solidFill>
                <a:ea typeface="宋体" pitchFamily="2" charset="-122"/>
              </a:rPr>
              <a:t>channel</a:t>
            </a:r>
            <a:r>
              <a:rPr lang="zh-CN" altLang="en-US" sz="1400">
                <a:solidFill>
                  <a:schemeClr val="tx1"/>
                </a:solidFill>
                <a:ea typeface="宋体" pitchFamily="2" charset="-122"/>
              </a:rPr>
              <a:t>个数，得电阻反比于样品长度，系数为平均自由程，得：局域化效应可忽略</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T(S)HE</a:t>
            </a:r>
            <a:r>
              <a:rPr lang="zh-CN" altLang="en-US" sz="1400">
                <a:solidFill>
                  <a:schemeClr val="tx1"/>
                </a:solidFill>
                <a:ea typeface="宋体" pitchFamily="2" charset="-122"/>
              </a:rPr>
              <a:t>对无序很敏感</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中心区只有一个</a:t>
            </a:r>
            <a:r>
              <a:rPr lang="en-US" altLang="zh-CN" sz="1400">
                <a:solidFill>
                  <a:schemeClr val="tx1"/>
                </a:solidFill>
                <a:ea typeface="宋体" pitchFamily="2" charset="-122"/>
              </a:rPr>
              <a:t>sk</a:t>
            </a:r>
            <a:r>
              <a:rPr lang="zh-CN" altLang="en-US" sz="1400">
                <a:solidFill>
                  <a:schemeClr val="tx1"/>
                </a:solidFill>
                <a:ea typeface="宋体" pitchFamily="2" charset="-122"/>
              </a:rPr>
              <a:t>与多个</a:t>
            </a:r>
            <a:r>
              <a:rPr lang="en-US" altLang="zh-CN" sz="1400">
                <a:solidFill>
                  <a:schemeClr val="tx1"/>
                </a:solidFill>
                <a:ea typeface="宋体" pitchFamily="2" charset="-122"/>
              </a:rPr>
              <a:t>sk</a:t>
            </a:r>
            <a:r>
              <a:rPr lang="zh-CN" altLang="en-US" sz="1400">
                <a:solidFill>
                  <a:schemeClr val="tx1"/>
                </a:solidFill>
                <a:ea typeface="宋体" pitchFamily="2" charset="-122"/>
              </a:rPr>
              <a:t>，对无序敏感程序相同</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上述结果均为零温，有限温实验上依然有观测到</a:t>
            </a:r>
            <a:r>
              <a:rPr lang="en-US" altLang="zh-CN" sz="1400">
                <a:solidFill>
                  <a:schemeClr val="tx1"/>
                </a:solidFill>
                <a:ea typeface="宋体" pitchFamily="2" charset="-122"/>
              </a:rPr>
              <a:t>THE</a:t>
            </a:r>
            <a:endParaRPr lang="en-US" altLang="zh-CN" sz="1400">
              <a:solidFill>
                <a:schemeClr val="tx1"/>
              </a:solidFill>
              <a:ea typeface="宋体" pitchFamily="2" charset="-122"/>
            </a:endParaRPr>
          </a:p>
        </p:txBody>
      </p:sp>
      <p:pic>
        <p:nvPicPr>
          <p:cNvPr id="8" name="Picture 7" descr="/home/ligy/Pictures/1.png1"/>
          <p:cNvPicPr>
            <a:picLocks noChangeAspect="true"/>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true"/>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pitchFamily="2" charset="-122"/>
                <a:sym typeface="+mn-ea"/>
              </a:rPr>
              <a:t>时相似</a:t>
            </a:r>
            <a:endParaRPr lang="zh-CN" altLang="en-US" sz="1400">
              <a:solidFill>
                <a:schemeClr val="tx1"/>
              </a:solidFill>
              <a:ea typeface="宋体" pitchFamily="2" charset="-122"/>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pitchFamily="2" charset="-122"/>
              </a:rPr>
              <a:t>2. </a:t>
            </a:r>
            <a:r>
              <a:rPr lang="zh-CN" altLang="en-US" sz="1400">
                <a:ea typeface="宋体" pitchFamily="2" charset="-122"/>
              </a:rPr>
              <a:t>面内自旋极化电流产生的自旋力矩</a:t>
            </a:r>
            <a:endParaRPr lang="zh-CN" altLang="en-US" sz="1400">
              <a:ea typeface="宋体" pitchFamily="2" charset="-122"/>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pitchFamily="2" charset="-122"/>
              </a:rPr>
              <a:t>无序下，不同电流密度产生的自旋</a:t>
            </a:r>
            <a:r>
              <a:rPr lang="en-US" altLang="zh-CN" sz="1400">
                <a:ea typeface="宋体" pitchFamily="2" charset="-122"/>
              </a:rPr>
              <a:t>Hall</a:t>
            </a:r>
            <a:r>
              <a:rPr lang="zh-CN" altLang="en-US" sz="1400">
                <a:ea typeface="宋体" pitchFamily="2" charset="-122"/>
              </a:rPr>
              <a:t>力矩驱动的</a:t>
            </a:r>
            <a:r>
              <a:rPr lang="en-US" altLang="zh-CN" sz="1400">
                <a:ea typeface="宋体" pitchFamily="2" charset="-122"/>
              </a:rPr>
              <a:t>sk</a:t>
            </a:r>
            <a:r>
              <a:rPr lang="zh-CN" altLang="en-US" sz="1400">
                <a:ea typeface="宋体" pitchFamily="2" charset="-122"/>
              </a:rPr>
              <a:t>轨迹</a:t>
            </a:r>
            <a:endParaRPr lang="zh-CN" altLang="en-US" sz="1400">
              <a:ea typeface="宋体" pitchFamily="2" charset="-122"/>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pitchFamily="2" charset="-122"/>
              </a:rPr>
              <a:t>电流密度</a:t>
            </a:r>
            <a:endParaRPr lang="zh-CN" altLang="en-US" sz="1200" b="1">
              <a:solidFill>
                <a:srgbClr val="FF0000"/>
              </a:solidFill>
              <a:ea typeface="宋体" pitchFamily="2" charset="-122"/>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pitchFamily="2" charset="-122"/>
              </a:rPr>
              <a:t>大电流密度</a:t>
            </a:r>
            <a:endParaRPr lang="zh-CN" altLang="en-US" sz="1200" b="1">
              <a:solidFill>
                <a:srgbClr val="FF0000"/>
              </a:solidFill>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67280" y="1567815"/>
            <a:ext cx="3110230" cy="288290"/>
          </a:xfrm>
          <a:prstGeom prst="rect">
            <a:avLst/>
          </a:prstGeom>
        </p:spPr>
      </p:pic>
      <p:sp>
        <p:nvSpPr>
          <p:cNvPr id="13" name="Text Box 12"/>
          <p:cNvSpPr txBox="true"/>
          <p:nvPr/>
        </p:nvSpPr>
        <p:spPr>
          <a:xfrm>
            <a:off x="874395" y="1597660"/>
            <a:ext cx="1189990" cy="306705"/>
          </a:xfrm>
          <a:prstGeom prst="rect">
            <a:avLst/>
          </a:prstGeom>
          <a:noFill/>
        </p:spPr>
        <p:txBody>
          <a:bodyPr wrap="none" rtlCol="0">
            <a:spAutoFit/>
          </a:bodyPr>
          <a:p>
            <a:r>
              <a:rPr lang="zh-CN" sz="1400">
                <a:ea typeface="宋体" pitchFamily="2" charset="-122"/>
              </a:rPr>
              <a:t>面内电流</a:t>
            </a:r>
            <a:r>
              <a:rPr lang="en-US" altLang="zh-CN" sz="1400">
                <a:ea typeface="宋体" pitchFamily="2" charset="-122"/>
              </a:rPr>
              <a:t>[49]</a:t>
            </a:r>
            <a:endParaRPr lang="en-US" alt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541780" y="3056255"/>
            <a:ext cx="4104005" cy="488315"/>
          </a:xfrm>
          <a:prstGeom prst="rect">
            <a:avLst/>
          </a:prstGeom>
        </p:spPr>
      </p:pic>
      <p:sp>
        <p:nvSpPr>
          <p:cNvPr id="7" name="Text Box 6"/>
          <p:cNvSpPr txBox="true"/>
          <p:nvPr/>
        </p:nvSpPr>
        <p:spPr>
          <a:xfrm>
            <a:off x="874395" y="2496185"/>
            <a:ext cx="1545590" cy="306705"/>
          </a:xfrm>
          <a:prstGeom prst="rect">
            <a:avLst/>
          </a:prstGeom>
          <a:noFill/>
        </p:spPr>
        <p:txBody>
          <a:bodyPr wrap="none" rtlCol="0">
            <a:spAutoFit/>
          </a:bodyPr>
          <a:p>
            <a:r>
              <a:rPr lang="zh-CN" sz="1400">
                <a:ea typeface="宋体" pitchFamily="2" charset="-122"/>
              </a:rPr>
              <a:t>垂直面的电流</a:t>
            </a:r>
            <a:r>
              <a:rPr lang="en-US" altLang="zh-CN" sz="1400">
                <a:ea typeface="宋体" pitchFamily="2" charset="-122"/>
              </a:rPr>
              <a:t>[50]</a:t>
            </a:r>
            <a:endParaRPr lang="en-US" alt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pic>
        <p:nvPicPr>
          <p:cNvPr id="2" name="Picture 1" descr="1"/>
          <p:cNvPicPr>
            <a:picLocks noChangeAspect="true"/>
          </p:cNvPicPr>
          <p:nvPr/>
        </p:nvPicPr>
        <p:blipFill>
          <a:blip r:embed="rId3"/>
          <a:stretch>
            <a:fillRect/>
          </a:stretch>
        </p:blipFill>
        <p:spPr>
          <a:xfrm>
            <a:off x="5347335" y="528955"/>
            <a:ext cx="2089150" cy="6083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true"/>
          <p:nvPr/>
        </p:nvSpPr>
        <p:spPr>
          <a:xfrm>
            <a:off x="438523" y="5848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404924"/>
            <a:ext cx="3600799" cy="915689"/>
          </a:xfrm>
          <a:prstGeom prst="rect">
            <a:avLst/>
          </a:prstGeom>
        </p:spPr>
      </p:pic>
      <p:sp>
        <p:nvSpPr>
          <p:cNvPr id="6" name="Text Box 5"/>
          <p:cNvSpPr txBox="true"/>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537984"/>
            <a:ext cx="3609725" cy="963468"/>
          </a:xfrm>
          <a:prstGeom prst="rect">
            <a:avLst/>
          </a:prstGeom>
        </p:spPr>
      </p:pic>
      <p:sp>
        <p:nvSpPr>
          <p:cNvPr id="11" name="Text Box 10"/>
          <p:cNvSpPr txBox="true"/>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pitchFamily="2" charset="-122"/>
              </a:rPr>
              <a:t>分布</a:t>
            </a:r>
            <a:endParaRPr lang="zh-CN" sz="1325">
              <a:ea typeface="宋体" pitchFamily="2" charset="-122"/>
            </a:endParaRPr>
          </a:p>
        </p:txBody>
      </p:sp>
      <p:sp>
        <p:nvSpPr>
          <p:cNvPr id="2" name="Text Box 1"/>
          <p:cNvSpPr txBox="true"/>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720" y="4003040"/>
            <a:ext cx="4583430" cy="643255"/>
          </a:xfrm>
          <a:prstGeom prst="rect">
            <a:avLst/>
          </a:prstGeom>
          <a:noFill/>
        </p:spPr>
        <p:txBody>
          <a:bodyPr wrap="square" rtlCol="0">
            <a:spAutoFit/>
          </a:bodyPr>
          <a:p>
            <a:pPr marL="285750" indent="-285750">
              <a:lnSpc>
                <a:spcPct val="90000"/>
              </a:lnSpc>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80604020202020204" pitchFamily="34" charset="0"/>
              <a:buChar char="•"/>
            </a:pPr>
            <a:r>
              <a:rPr lang="en-US" altLang="zh-CN" sz="1325">
                <a:solidFill>
                  <a:srgbClr val="FF0000"/>
                </a:solidFill>
              </a:rPr>
              <a:t>breathing mode</a:t>
            </a:r>
            <a:r>
              <a:rPr lang="zh-CN" altLang="en-US" sz="1325">
                <a:solidFill>
                  <a:srgbClr val="FF0000"/>
                </a:solidFill>
                <a:ea typeface="宋体" pitchFamily="2" charset="-122"/>
              </a:rPr>
              <a:t>可看作准粒子（玻色子），入射波吸收或释放一个准粒子，能谱变化，类似原子光谱</a:t>
            </a:r>
            <a:endParaRPr lang="en-US" altLang="zh-CN" sz="1325">
              <a:solidFill>
                <a:srgbClr val="FF0000"/>
              </a:solidFill>
              <a:ea typeface="宋体" pitchFamily="2" charset="-122"/>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pitchFamily="2" charset="-122"/>
              </a:rPr>
              <a:t>理论</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lvl="1" indent="0">
              <a:lnSpc>
                <a:spcPct val="110000"/>
              </a:lnSpc>
              <a:buNone/>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不能超过热噪声，与系统细节和非平衡条件无关。</a:t>
            </a:r>
            <a:endParaRPr lang="zh-CN" altLang="en-US" sz="1400" dirty="0">
              <a:ea typeface="宋体" pitchFamily="2" charset="-122"/>
            </a:endParaRPr>
          </a:p>
          <a:p>
            <a:pPr lvl="1" indent="0">
              <a:lnSpc>
                <a:spcPct val="110000"/>
              </a:lnSpc>
              <a:buNone/>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无这一限制，说明零流条件下电荷输运与热输运根本上不同。</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
        <p:nvSpPr>
          <p:cNvPr id="3" name="Text Box 2"/>
          <p:cNvSpPr txBox="true"/>
          <p:nvPr/>
        </p:nvSpPr>
        <p:spPr>
          <a:xfrm>
            <a:off x="129540" y="4991100"/>
            <a:ext cx="3649345" cy="306705"/>
          </a:xfrm>
          <a:prstGeom prst="rect">
            <a:avLst/>
          </a:prstGeom>
          <a:noFill/>
        </p:spPr>
        <p:txBody>
          <a:bodyPr wrap="none" rtlCol="0">
            <a:spAutoFit/>
          </a:bodyPr>
          <a:p>
            <a:pPr marL="285750" indent="-285750">
              <a:buFont typeface="Arial" panose="0208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24790" y="525145"/>
            <a:ext cx="6255385" cy="1014730"/>
          </a:xfrm>
          <a:prstGeom prst="rect">
            <a:avLst/>
          </a:prstGeom>
          <a:noFill/>
        </p:spPr>
        <p:txBody>
          <a:bodyPr wrap="none" rtlCol="0">
            <a:spAutoFit/>
          </a:bodyPr>
          <a:p>
            <a:pPr marL="285750" indent="-285750" algn="l">
              <a:buFont typeface="Arial" panose="02080604020202020204" pitchFamily="34" charset="0"/>
              <a:buChar char="•"/>
            </a:pPr>
            <a:r>
              <a:rPr lang="zh-CN" sz="1200" dirty="0">
                <a:solidFill>
                  <a:schemeClr val="tx1"/>
                </a:solidFill>
                <a:latin typeface="+mj-lt"/>
                <a:ea typeface="宋体" pitchFamily="2" charset="-122"/>
                <a:sym typeface="+mn-ea"/>
              </a:rPr>
              <a:t>反铁磁</a:t>
            </a:r>
            <a:r>
              <a:rPr lang="en-US" altLang="zh-CN" sz="1200" dirty="0">
                <a:solidFill>
                  <a:schemeClr val="tx1"/>
                </a:solidFill>
                <a:latin typeface="+mj-lt"/>
                <a:ea typeface="宋体" pitchFamily="2" charset="-122"/>
                <a:sym typeface="+mn-ea"/>
              </a:rPr>
              <a:t>(AFM)</a:t>
            </a:r>
            <a:r>
              <a:rPr lang="zh-CN" sz="1200" dirty="0">
                <a:solidFill>
                  <a:schemeClr val="tx1"/>
                </a:solidFill>
                <a:latin typeface="+mj-lt"/>
                <a:ea typeface="宋体" pitchFamily="2" charset="-122"/>
                <a:sym typeface="+mn-ea"/>
              </a:rPr>
              <a:t>中自旋波</a:t>
            </a:r>
            <a:r>
              <a:rPr lang="en-US" altLang="zh-CN" sz="1200" dirty="0">
                <a:solidFill>
                  <a:schemeClr val="tx1"/>
                </a:solidFill>
                <a:latin typeface="+mj-lt"/>
                <a:ea typeface="宋体" pitchFamily="2" charset="-122"/>
                <a:sym typeface="+mn-ea"/>
              </a:rPr>
              <a:t>(SW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频率是</a:t>
            </a:r>
            <a:r>
              <a:rPr lang="en-US" altLang="zh-CN" sz="1200" dirty="0">
                <a:solidFill>
                  <a:schemeClr val="tx1"/>
                </a:solidFill>
                <a:latin typeface="+mj-lt"/>
                <a:ea typeface="宋体" pitchFamily="2" charset="-122"/>
                <a:sym typeface="+mn-ea"/>
              </a:rPr>
              <a:t>THz,</a:t>
            </a:r>
            <a:r>
              <a:rPr lang="zh-CN" altLang="en-US" sz="1200" dirty="0">
                <a:solidFill>
                  <a:schemeClr val="tx1"/>
                </a:solidFill>
                <a:latin typeface="+mj-lt"/>
                <a:ea typeface="宋体" pitchFamily="2" charset="-122"/>
                <a:sym typeface="+mn-ea"/>
              </a:rPr>
              <a:t>是铁磁体中</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1000</a:t>
            </a:r>
            <a:r>
              <a:rPr lang="zh-CN" altLang="en-US" sz="1200" dirty="0">
                <a:solidFill>
                  <a:schemeClr val="tx1"/>
                </a:solidFill>
                <a:latin typeface="+mj-lt"/>
                <a:ea typeface="宋体" pitchFamily="2" charset="-122"/>
                <a:sym typeface="+mn-ea"/>
              </a:rPr>
              <a:t>倍</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目前</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驱动</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的畴壁</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运动研究主要在共线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a:t>
            </a:r>
            <a:r>
              <a:rPr lang="en-US" altLang="zh-CN" sz="1200" dirty="0">
                <a:solidFill>
                  <a:schemeClr val="tx1"/>
                </a:solidFill>
                <a:latin typeface="+mj-lt"/>
                <a:ea typeface="宋体" pitchFamily="2" charset="-122"/>
                <a:sym typeface="+mn-ea"/>
              </a:rPr>
              <a:t>[</a:t>
            </a:r>
            <a:r>
              <a:rPr lang="en-US" altLang="en-US" sz="1200" dirty="0">
                <a:solidFill>
                  <a:schemeClr val="tx1"/>
                </a:solidFill>
                <a:latin typeface="+mj-lt"/>
                <a:ea typeface="宋体" pitchFamily="2" charset="-122"/>
                <a:sym typeface="+mn-ea"/>
              </a:rPr>
              <a:t>15-20]</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最近有一个实验报道，可以用激光脉冲来在非共线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中扫描和写入</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 [24]</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理论表明在金属中这种</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可以用自旋流来操控</a:t>
            </a:r>
            <a:r>
              <a:rPr lang="en-US" altLang="zh-CN" sz="1200" dirty="0">
                <a:solidFill>
                  <a:schemeClr val="tx1"/>
                </a:solidFill>
                <a:latin typeface="+mj-lt"/>
                <a:ea typeface="宋体" pitchFamily="2" charset="-122"/>
                <a:sym typeface="+mn-ea"/>
              </a:rPr>
              <a:t> </a:t>
            </a:r>
            <a:r>
              <a:rPr lang="en-US" altLang="en-US" sz="1200" dirty="0">
                <a:solidFill>
                  <a:schemeClr val="tx1"/>
                </a:solidFill>
                <a:latin typeface="+mj-lt"/>
                <a:ea typeface="宋体" pitchFamily="2" charset="-122"/>
                <a:sym typeface="+mn-ea"/>
              </a:rPr>
              <a:t>[26,26]</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本文理论表明：在</a:t>
            </a:r>
            <a:r>
              <a:rPr lang="zh-CN" altLang="en-US" sz="1200" dirty="0">
                <a:solidFill>
                  <a:srgbClr val="FF0000"/>
                </a:solidFill>
                <a:latin typeface="+mj-lt"/>
                <a:ea typeface="宋体" pitchFamily="2" charset="-122"/>
                <a:sym typeface="+mn-ea"/>
              </a:rPr>
              <a:t>非共线</a:t>
            </a:r>
            <a:r>
              <a:rPr lang="en-US" altLang="zh-CN" sz="1200" dirty="0">
                <a:latin typeface="+mj-lt"/>
                <a:ea typeface="宋体" pitchFamily="2" charset="-122"/>
                <a:sym typeface="+mn-ea"/>
              </a:rPr>
              <a:t>AFM </a:t>
            </a:r>
            <a:r>
              <a:rPr lang="en-US" altLang="en-US" sz="1200" dirty="0">
                <a:latin typeface="+mj-lt"/>
                <a:ea typeface="宋体" pitchFamily="2" charset="-122"/>
                <a:sym typeface="+mn-ea"/>
              </a:rPr>
              <a:t>Kagome</a:t>
            </a:r>
            <a:r>
              <a:rPr lang="zh-CN" altLang="en-US" sz="1200" dirty="0">
                <a:latin typeface="+mj-lt"/>
                <a:ea typeface="宋体" pitchFamily="2" charset="-122"/>
                <a:sym typeface="+mn-ea"/>
              </a:rPr>
              <a:t>晶格中可以通过调节</a:t>
            </a:r>
            <a:r>
              <a:rPr lang="en-US" altLang="zh-CN" sz="1200" dirty="0">
                <a:latin typeface="+mj-lt"/>
                <a:ea typeface="宋体" pitchFamily="2" charset="-122"/>
                <a:sym typeface="+mn-ea"/>
              </a:rPr>
              <a:t>SW</a:t>
            </a:r>
            <a:r>
              <a:rPr lang="zh-CN" altLang="en-US" sz="1200" dirty="0">
                <a:latin typeface="+mj-lt"/>
                <a:ea typeface="宋体" pitchFamily="2" charset="-122"/>
                <a:sym typeface="+mn-ea"/>
              </a:rPr>
              <a:t>的频率来使</a:t>
            </a:r>
            <a:r>
              <a:rPr lang="en-US" altLang="zh-CN" sz="1200" dirty="0">
                <a:latin typeface="+mj-lt"/>
                <a:ea typeface="宋体" pitchFamily="2" charset="-122"/>
                <a:sym typeface="+mn-ea"/>
              </a:rPr>
              <a:t>DW</a:t>
            </a:r>
            <a:r>
              <a:rPr lang="zh-CN" altLang="en-US" sz="1200" dirty="0">
                <a:latin typeface="+mj-lt"/>
                <a:ea typeface="宋体" pitchFamily="2" charset="-122"/>
                <a:sym typeface="+mn-ea"/>
              </a:rPr>
              <a:t>双向运动</a:t>
            </a:r>
            <a:endParaRPr lang="zh-CN" altLang="en-US" sz="12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67945" y="1489075"/>
            <a:ext cx="3305175" cy="1967230"/>
          </a:xfrm>
          <a:prstGeom prst="rect">
            <a:avLst/>
          </a:prstGeom>
        </p:spPr>
      </p:pic>
      <p:sp>
        <p:nvSpPr>
          <p:cNvPr id="5" name="Text Box 4"/>
          <p:cNvSpPr txBox="true"/>
          <p:nvPr/>
        </p:nvSpPr>
        <p:spPr>
          <a:xfrm>
            <a:off x="2171700" y="1958975"/>
            <a:ext cx="1257935" cy="460375"/>
          </a:xfrm>
          <a:prstGeom prst="rect">
            <a:avLst/>
          </a:prstGeom>
          <a:noFill/>
        </p:spPr>
        <p:txBody>
          <a:bodyPr wrap="square" rtlCol="0">
            <a:spAutoFit/>
          </a:bodyPr>
          <a:p>
            <a:r>
              <a:rPr lang="zh-CN" altLang="en-US" sz="1200" b="1">
                <a:solidFill>
                  <a:srgbClr val="FF0000"/>
                </a:solidFill>
                <a:ea typeface="宋体" pitchFamily="2" charset="-122"/>
              </a:rPr>
              <a:t>低频率自旋波：远离波源</a:t>
            </a:r>
            <a:endParaRPr lang="zh-CN" altLang="en-US" sz="1200" b="1">
              <a:solidFill>
                <a:srgbClr val="FF0000"/>
              </a:solidFill>
              <a:ea typeface="宋体" pitchFamily="2" charset="-122"/>
            </a:endParaRPr>
          </a:p>
        </p:txBody>
      </p:sp>
      <p:sp>
        <p:nvSpPr>
          <p:cNvPr id="6" name="Text Box 5"/>
          <p:cNvSpPr txBox="true"/>
          <p:nvPr/>
        </p:nvSpPr>
        <p:spPr>
          <a:xfrm>
            <a:off x="2171700" y="3001645"/>
            <a:ext cx="1123315" cy="460375"/>
          </a:xfrm>
          <a:prstGeom prst="rect">
            <a:avLst/>
          </a:prstGeom>
          <a:noFill/>
        </p:spPr>
        <p:txBody>
          <a:bodyPr wrap="square" rtlCol="0">
            <a:spAutoFit/>
          </a:bodyPr>
          <a:p>
            <a:r>
              <a:rPr lang="zh-CN" altLang="en-US" sz="1200" b="1">
                <a:solidFill>
                  <a:srgbClr val="FF0000"/>
                </a:solidFill>
                <a:ea typeface="宋体" pitchFamily="2" charset="-122"/>
              </a:rPr>
              <a:t>高频率自旋波：靠近波源</a:t>
            </a:r>
            <a:endParaRPr lang="zh-CN" altLang="en-US" sz="1200" b="1">
              <a:solidFill>
                <a:srgbClr val="FF0000"/>
              </a:solidFill>
              <a:ea typeface="宋体" pitchFamily="2" charset="-122"/>
            </a:endParaRPr>
          </a:p>
        </p:txBody>
      </p:sp>
      <p:sp>
        <p:nvSpPr>
          <p:cNvPr id="7" name="Text Box 6"/>
          <p:cNvSpPr txBox="true"/>
          <p:nvPr/>
        </p:nvSpPr>
        <p:spPr>
          <a:xfrm>
            <a:off x="67945" y="1720850"/>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sp>
        <p:nvSpPr>
          <p:cNvPr id="8" name="Text Box 7"/>
          <p:cNvSpPr txBox="true"/>
          <p:nvPr/>
        </p:nvSpPr>
        <p:spPr>
          <a:xfrm>
            <a:off x="116840" y="2831465"/>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509520"/>
            <a:ext cx="1406525" cy="229870"/>
          </a:xfrm>
          <a:prstGeom prst="rect">
            <a:avLst/>
          </a:prstGeom>
        </p:spPr>
      </p:pic>
      <p:sp>
        <p:nvSpPr>
          <p:cNvPr id="13" name="Text Box 12"/>
          <p:cNvSpPr txBox="true"/>
          <p:nvPr/>
        </p:nvSpPr>
        <p:spPr>
          <a:xfrm>
            <a:off x="3592830" y="2724150"/>
            <a:ext cx="3465830" cy="1014730"/>
          </a:xfrm>
          <a:prstGeom prst="rect">
            <a:avLst/>
          </a:prstGeom>
          <a:noFill/>
        </p:spPr>
        <p:txBody>
          <a:bodyPr wrap="none" rtlCol="0">
            <a:spAutoFit/>
          </a:bodyPr>
          <a:p>
            <a:pPr marL="285750" indent="-285750">
              <a:buFont typeface="Arial" panose="02080604020202020204" pitchFamily="34" charset="0"/>
              <a:buChar char="•"/>
            </a:pPr>
            <a:r>
              <a:rPr lang="zh-CN" altLang="en-US" sz="1200">
                <a:ea typeface="宋体" pitchFamily="2" charset="-122"/>
              </a:rPr>
              <a:t>用上述</a:t>
            </a:r>
            <a:r>
              <a:rPr lang="en-US" altLang="zh-CN" sz="1200">
                <a:ea typeface="宋体" pitchFamily="2" charset="-122"/>
              </a:rPr>
              <a:t>H</a:t>
            </a:r>
            <a:r>
              <a:rPr lang="zh-CN" altLang="en-US" sz="1200">
                <a:ea typeface="宋体" pitchFamily="2" charset="-122"/>
              </a:rPr>
              <a:t>做</a:t>
            </a:r>
            <a:r>
              <a:rPr lang="en-US" altLang="zh-CN" sz="1200">
                <a:ea typeface="宋体" pitchFamily="2" charset="-122"/>
              </a:rPr>
              <a:t>LLG</a:t>
            </a:r>
            <a:r>
              <a:rPr lang="zh-CN" altLang="en-US" sz="1200">
                <a:ea typeface="宋体" pitchFamily="2" charset="-122"/>
              </a:rPr>
              <a:t>模拟</a:t>
            </a:r>
            <a:r>
              <a:rPr lang="en-US" altLang="zh-CN" sz="1200">
                <a:ea typeface="宋体" pitchFamily="2" charset="-122"/>
              </a:rPr>
              <a:t>[33]</a:t>
            </a:r>
            <a:r>
              <a:rPr lang="zh-CN" altLang="en-US" sz="1200">
                <a:ea typeface="宋体" pitchFamily="2" charset="-122"/>
              </a:rPr>
              <a:t>，得到</a:t>
            </a:r>
            <a:r>
              <a:rPr lang="en-US" altLang="zh-CN" sz="1200">
                <a:ea typeface="宋体" pitchFamily="2" charset="-122"/>
              </a:rPr>
              <a:t>DW</a:t>
            </a:r>
            <a:r>
              <a:rPr lang="zh-CN" altLang="en-US" sz="1200">
                <a:ea typeface="宋体" pitchFamily="2" charset="-122"/>
              </a:rPr>
              <a:t>运动</a:t>
            </a:r>
            <a:endParaRPr lang="zh-CN" altLang="en-US" sz="1200">
              <a:ea typeface="宋体" pitchFamily="2" charset="-122"/>
            </a:endParaRPr>
          </a:p>
          <a:p>
            <a:pPr marL="285750" indent="-285750">
              <a:buFont typeface="Arial" panose="02080604020202020204" pitchFamily="34" charset="0"/>
              <a:buChar char="•"/>
            </a:pPr>
            <a:r>
              <a:rPr lang="en-US" altLang="zh-CN" sz="1200">
                <a:ea typeface="宋体" pitchFamily="2" charset="-122"/>
              </a:rPr>
              <a:t>a=0.3nm</a:t>
            </a:r>
            <a:r>
              <a:rPr lang="zh-CN" altLang="en-US" sz="1200">
                <a:ea typeface="宋体" pitchFamily="2" charset="-122"/>
              </a:rPr>
              <a:t>，</a:t>
            </a:r>
            <a:r>
              <a:rPr lang="en-US" altLang="zh-CN" sz="1200">
                <a:ea typeface="宋体" pitchFamily="2" charset="-122"/>
              </a:rPr>
              <a:t>500x4</a:t>
            </a:r>
            <a:r>
              <a:rPr lang="zh-CN" altLang="en-US" sz="1200">
                <a:ea typeface="宋体" pitchFamily="2" charset="-122"/>
              </a:rPr>
              <a:t>个元胞大小</a:t>
            </a:r>
            <a:endParaRPr lang="zh-CN" altLang="en-US" sz="1200">
              <a:ea typeface="宋体" pitchFamily="2" charset="-122"/>
            </a:endParaRPr>
          </a:p>
          <a:p>
            <a:pPr marL="285750" indent="-285750">
              <a:buFont typeface="Arial" panose="02080604020202020204" pitchFamily="34" charset="0"/>
              <a:buChar char="•"/>
            </a:pPr>
            <a:r>
              <a:rPr lang="zh-CN" altLang="en-US" sz="1200">
                <a:ea typeface="宋体" pitchFamily="2" charset="-122"/>
              </a:rPr>
              <a:t>非共线反铁磁参数：</a:t>
            </a:r>
            <a:r>
              <a:rPr lang="en-US" altLang="zh-CN" sz="1200">
                <a:ea typeface="宋体" pitchFamily="2" charset="-122"/>
              </a:rPr>
              <a:t>J=10,Kz=0.9,K=0.03meV</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S=1, alpha=1e-4, 1e-6</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y</a:t>
            </a:r>
            <a:r>
              <a:rPr lang="zh-CN" altLang="en-US" sz="1200">
                <a:ea typeface="宋体" pitchFamily="2" charset="-122"/>
              </a:rPr>
              <a:t>方向开放边界条件，</a:t>
            </a:r>
            <a:r>
              <a:rPr lang="en-US" altLang="zh-CN" sz="1200">
                <a:ea typeface="宋体" pitchFamily="2" charset="-122"/>
              </a:rPr>
              <a:t>x</a:t>
            </a:r>
            <a:r>
              <a:rPr lang="zh-CN" altLang="en-US" sz="1200">
                <a:ea typeface="宋体" pitchFamily="2" charset="-122"/>
              </a:rPr>
              <a:t>方向吸附边界条件</a:t>
            </a:r>
            <a:r>
              <a:rPr lang="en-US" altLang="zh-CN" sz="1200">
                <a:ea typeface="宋体" pitchFamily="2" charset="-122"/>
              </a:rPr>
              <a:t>[31]</a:t>
            </a:r>
            <a:endParaRPr lang="en-US" altLang="zh-CN" sz="1200">
              <a:ea typeface="宋体" pitchFamily="2" charset="-122"/>
            </a:endParaRPr>
          </a:p>
        </p:txBody>
      </p:sp>
      <p:sp>
        <p:nvSpPr>
          <p:cNvPr id="15" name="Text Box 14"/>
          <p:cNvSpPr txBox="true"/>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宋体" pitchFamily="2" charset="-122"/>
                <a:sym typeface="+mn-ea"/>
              </a:rPr>
              <a:t>物理解释：</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rgbClr val="FF0000"/>
                </a:solidFill>
                <a:latin typeface="+mj-lt"/>
                <a:ea typeface="宋体" pitchFamily="2" charset="-122"/>
                <a:sym typeface="+mn-ea"/>
              </a:rPr>
              <a:t>非共线</a:t>
            </a:r>
            <a:r>
              <a:rPr lang="en-US" altLang="zh-CN" sz="1200" dirty="0">
                <a:solidFill>
                  <a:schemeClr val="tx1"/>
                </a:solidFill>
                <a:latin typeface="+mj-lt"/>
                <a:ea typeface="宋体" pitchFamily="2" charset="-122"/>
                <a:sym typeface="+mn-ea"/>
              </a:rPr>
              <a:t>AFM Kagome</a:t>
            </a:r>
            <a:r>
              <a:rPr lang="zh-CN" altLang="en-US" sz="1200" dirty="0">
                <a:solidFill>
                  <a:schemeClr val="tx1"/>
                </a:solidFill>
                <a:latin typeface="+mj-lt"/>
                <a:ea typeface="宋体" pitchFamily="2" charset="-122"/>
                <a:sym typeface="+mn-ea"/>
              </a:rPr>
              <a:t>晶格中三个</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带导致了</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与</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之间非传统的耦合机制</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其中的一个带对应于</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中两个典型模式中的一个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另外两个带在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中有耦合，并且其中一个是平带。</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这两个带在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的双向运动中起关键作用，并且在</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中不存在对应</a:t>
            </a:r>
            <a:endParaRPr lang="zh-CN" altLang="en-US" sz="12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46990" y="933450"/>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15362" y="1975051"/>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306320"/>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46990" y="264985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
        <p:nvSpPr>
          <p:cNvPr id="3" name="文本框 13"/>
          <p:cNvSpPr txBox="true"/>
          <p:nvPr/>
        </p:nvSpPr>
        <p:spPr>
          <a:xfrm>
            <a:off x="870102" y="3371416"/>
            <a:ext cx="5821680" cy="460375"/>
          </a:xfrm>
          <a:prstGeom prst="rect">
            <a:avLst/>
          </a:prstGeom>
          <a:noFill/>
        </p:spPr>
        <p:txBody>
          <a:bodyPr wrap="none" rtlCol="0">
            <a:spAutoFit/>
          </a:bodyPr>
          <a:p>
            <a:r>
              <a:rPr lang="zh-CN" altLang="en-US" sz="2400" dirty="0">
                <a:latin typeface="+mj-lt"/>
                <a:ea typeface="宋体" pitchFamily="2" charset="-122"/>
              </a:rPr>
              <a:t>在窄电子能带系统中诱导与调节</a:t>
            </a:r>
            <a:r>
              <a:rPr lang="en-US" altLang="zh-CN" sz="2400" dirty="0">
                <a:latin typeface="+mj-lt"/>
                <a:ea typeface="宋体" pitchFamily="2" charset="-122"/>
              </a:rPr>
              <a:t>kondo</a:t>
            </a:r>
            <a:r>
              <a:rPr lang="zh-CN" altLang="en-US" sz="2400" dirty="0">
                <a:latin typeface="+mj-lt"/>
                <a:ea typeface="宋体" pitchFamily="2" charset="-122"/>
              </a:rPr>
              <a:t>屏蔽</a:t>
            </a:r>
            <a:endParaRPr lang="zh-CN" altLang="en-US" sz="2400" dirty="0">
              <a:latin typeface="+mj-lt"/>
              <a:ea typeface="宋体" pitchFamily="2" charset="-122"/>
            </a:endParaRPr>
          </a:p>
        </p:txBody>
      </p:sp>
      <p:sp>
        <p:nvSpPr>
          <p:cNvPr id="8" name="Text Box 7"/>
          <p:cNvSpPr txBox="true"/>
          <p:nvPr/>
        </p:nvSpPr>
        <p:spPr>
          <a:xfrm>
            <a:off x="4750435" y="3772535"/>
            <a:ext cx="2597150" cy="275590"/>
          </a:xfrm>
          <a:prstGeom prst="rect">
            <a:avLst/>
          </a:prstGeom>
          <a:noFill/>
        </p:spPr>
        <p:txBody>
          <a:bodyPr wrap="square" rtlCol="0">
            <a:spAutoFit/>
          </a:bodyPr>
          <a:p>
            <a:r>
              <a:rPr lang="en-US" altLang="en-US" sz="1200">
                <a:sym typeface="+mn-ea"/>
              </a:rPr>
              <a:t>https://arxiv.org/pdf/2111.07710.pdf</a:t>
            </a:r>
            <a:endParaRPr lang="en-US" altLang="en-US" sz="1200"/>
          </a:p>
        </p:txBody>
      </p:sp>
      <p:sp>
        <p:nvSpPr>
          <p:cNvPr id="9" name="Text Box 8"/>
          <p:cNvSpPr txBox="true"/>
          <p:nvPr/>
        </p:nvSpPr>
        <p:spPr>
          <a:xfrm>
            <a:off x="46990" y="4194175"/>
            <a:ext cx="7371080" cy="138366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单杂质近藤问题已经被理解得很好了，但</a:t>
            </a:r>
            <a:r>
              <a:rPr lang="en-US" altLang="zh-CN" sz="1400">
                <a:ea typeface="宋体" pitchFamily="2" charset="-122"/>
              </a:rPr>
              <a:t>Ko</a:t>
            </a:r>
            <a:r>
              <a:rPr lang="en-US" altLang="en-US" sz="1400">
                <a:ea typeface="宋体" pitchFamily="2" charset="-122"/>
              </a:rPr>
              <a:t>ndo</a:t>
            </a:r>
            <a:r>
              <a:rPr lang="zh-CN" altLang="en-US" sz="1400">
                <a:ea typeface="宋体" pitchFamily="2" charset="-122"/>
              </a:rPr>
              <a:t>晶格问题远未解决</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在非</a:t>
            </a:r>
            <a:r>
              <a:rPr lang="en-US" altLang="zh-CN" sz="1400">
                <a:ea typeface="宋体" pitchFamily="2" charset="-122"/>
              </a:rPr>
              <a:t> f </a:t>
            </a:r>
            <a:r>
              <a:rPr lang="zh-CN" altLang="en-US" sz="1400">
                <a:ea typeface="宋体" pitchFamily="2" charset="-122"/>
              </a:rPr>
              <a:t>电子体系中实现与调节</a:t>
            </a:r>
            <a:r>
              <a:rPr lang="en-US" altLang="zh-CN" sz="1400">
                <a:ea typeface="宋体" pitchFamily="2" charset="-122"/>
              </a:rPr>
              <a:t>kondo</a:t>
            </a:r>
            <a:r>
              <a:rPr lang="zh-CN" altLang="en-US" sz="1400">
                <a:ea typeface="宋体" pitchFamily="2" charset="-122"/>
              </a:rPr>
              <a:t>晶格对理解上有巨大帮助</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窄带甚至平带电子系统中，电子的动能被强烈抑制，电子关联被增强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当电子的关联能与动能大小可比甚至更大时，系统处于强关联状态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本文发现：在由电荷密度波驱动的窄带电子系统</a:t>
            </a:r>
            <a:r>
              <a:rPr lang="en-US" altLang="zh-CN" sz="1400">
                <a:ea typeface="宋体" pitchFamily="2" charset="-122"/>
              </a:rPr>
              <a:t>1T-TaS2</a:t>
            </a:r>
            <a:r>
              <a:rPr lang="zh-CN" altLang="en-US" sz="1400">
                <a:ea typeface="宋体" pitchFamily="2" charset="-122"/>
              </a:rPr>
              <a:t>中插入</a:t>
            </a:r>
            <a:r>
              <a:rPr lang="en-US" altLang="zh-CN" sz="1400">
                <a:ea typeface="宋体" pitchFamily="2" charset="-122"/>
              </a:rPr>
              <a:t>Pb</a:t>
            </a:r>
            <a:r>
              <a:rPr lang="zh-CN" altLang="en-US" sz="1400">
                <a:ea typeface="宋体" pitchFamily="2" charset="-122"/>
              </a:rPr>
              <a:t>可以诱导出绝缘带隙到近藤共振的转变</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9055" y="675640"/>
            <a:ext cx="744601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的磁矩方向从反平行变到平行时，非对称的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588260"/>
            <a:ext cx="6543675" cy="9531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a:t>
            </a:r>
            <a:r>
              <a:rPr lang="zh-CN" altLang="en-US" sz="1400">
                <a:ea typeface="宋体" pitchFamily="2" charset="-122"/>
              </a:rPr>
              <a:t>取整数</a:t>
            </a:r>
            <a:r>
              <a:rPr lang="en-US" altLang="en-US" sz="1400"/>
              <a:t>;    </a:t>
            </a:r>
            <a:r>
              <a:rPr lang="en-US" altLang="en-US" sz="1400">
                <a:solidFill>
                  <a:srgbClr val="FF0000"/>
                </a:solidFill>
              </a:rPr>
              <a:t>helicity </a:t>
            </a:r>
            <a:r>
              <a:rPr lang="en-US" altLang="en-US" sz="1400"/>
              <a:t>gama</a:t>
            </a:r>
            <a:r>
              <a:rPr lang="zh-CN" altLang="en-US" sz="1400">
                <a:ea typeface="宋体" pitchFamily="2" charset="-122"/>
              </a:rPr>
              <a:t>取从</a:t>
            </a:r>
            <a:r>
              <a:rPr lang="en-US" altLang="zh-CN" sz="1400">
                <a:ea typeface="宋体" pitchFamily="2" charset="-122"/>
              </a:rPr>
              <a:t>0</a:t>
            </a:r>
            <a:r>
              <a:rPr lang="zh-CN" altLang="en-US" sz="1400">
                <a:ea typeface="宋体" pitchFamily="2" charset="-122"/>
              </a:rPr>
              <a:t>到</a:t>
            </a:r>
            <a:r>
              <a:rPr lang="en-US" altLang="zh-CN" sz="1400">
                <a:ea typeface="宋体" pitchFamily="2" charset="-122"/>
              </a:rPr>
              <a:t>+-pi/2</a:t>
            </a:r>
            <a:r>
              <a:rPr lang="zh-CN" altLang="en-US" sz="1400">
                <a:ea typeface="宋体" pitchFamily="2" charset="-122"/>
              </a:rPr>
              <a:t>间的连续值</a:t>
            </a:r>
            <a:r>
              <a:rPr lang="en-US" altLang="en-US" sz="1400"/>
              <a:t>;</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Bloch sk: p=+-1, m=1, gamma=+-pi/2</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12385" y="2207895"/>
            <a:ext cx="1757045" cy="414655"/>
          </a:xfrm>
          <a:prstGeom prst="rect">
            <a:avLst/>
          </a:prstGeom>
        </p:spPr>
      </p:pic>
      <p:pic>
        <p:nvPicPr>
          <p:cNvPr id="10" name="Picture 9" descr="1"/>
          <p:cNvPicPr>
            <a:picLocks noChangeAspect="true"/>
          </p:cNvPicPr>
          <p:nvPr/>
        </p:nvPicPr>
        <p:blipFill>
          <a:blip r:embed="rId6"/>
          <a:stretch>
            <a:fillRect/>
          </a:stretch>
        </p:blipFill>
        <p:spPr>
          <a:xfrm>
            <a:off x="1454785" y="3622040"/>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6900" y="3407410"/>
            <a:ext cx="2157095" cy="530860"/>
          </a:xfrm>
          <a:prstGeom prst="rect">
            <a:avLst/>
          </a:prstGeom>
        </p:spPr>
      </p:pic>
      <p:sp>
        <p:nvSpPr>
          <p:cNvPr id="12" name="Right Arrow 11"/>
          <p:cNvSpPr/>
          <p:nvPr/>
        </p:nvSpPr>
        <p:spPr>
          <a:xfrm>
            <a:off x="3362325" y="362204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9790" y="336740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75565" y="399224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75565" y="3470275"/>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75565" y="436308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70585" y="4336098"/>
            <a:ext cx="1661795" cy="402590"/>
          </a:xfrm>
          <a:prstGeom prst="rect">
            <a:avLst/>
          </a:prstGeom>
        </p:spPr>
      </p:pic>
      <p:sp>
        <p:nvSpPr>
          <p:cNvPr id="18" name="Text Box 17"/>
          <p:cNvSpPr txBox="true"/>
          <p:nvPr/>
        </p:nvSpPr>
        <p:spPr>
          <a:xfrm>
            <a:off x="75565" y="473900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6345" y="4250055"/>
            <a:ext cx="3733800" cy="419735"/>
          </a:xfrm>
          <a:prstGeom prst="rect">
            <a:avLst/>
          </a:prstGeom>
        </p:spPr>
      </p:pic>
      <p:sp>
        <p:nvSpPr>
          <p:cNvPr id="21" name="Right Arrow 20"/>
          <p:cNvSpPr/>
          <p:nvPr/>
        </p:nvSpPr>
        <p:spPr>
          <a:xfrm>
            <a:off x="2785110" y="456120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22575" y="430657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21635" y="525907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a:t>
            </a:r>
            <a:r>
              <a:rPr lang="zh-CN" altLang="en-US" sz="1400">
                <a:solidFill>
                  <a:schemeClr val="tx1"/>
                </a:solidFill>
                <a:ea typeface="宋体" pitchFamily="2" charset="-122"/>
              </a:rPr>
              <a:t>指标</a:t>
            </a:r>
            <a:r>
              <a:rPr lang="en-US" altLang="en-US" sz="1400">
                <a:solidFill>
                  <a:schemeClr val="tx1"/>
                </a:solidFill>
                <a:ea typeface="宋体" pitchFamily="2" charset="-122"/>
              </a:rPr>
              <a:t>，sk晶格中横向电阻由三项贡献：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true"/>
          </p:cNvPicPr>
          <p:nvPr/>
        </p:nvPicPr>
        <p:blipFill>
          <a:blip r:embed="rId2"/>
          <a:stretch>
            <a:fillRect/>
          </a:stretch>
        </p:blipFill>
        <p:spPr>
          <a:xfrm>
            <a:off x="2493645" y="2524125"/>
            <a:ext cx="2283460" cy="1273175"/>
          </a:xfrm>
          <a:prstGeom prst="rect">
            <a:avLst/>
          </a:prstGeom>
        </p:spPr>
      </p:pic>
      <p:sp>
        <p:nvSpPr>
          <p:cNvPr id="3" name="Text Box 3"/>
          <p:cNvSpPr txBox="true"/>
          <p:nvPr/>
        </p:nvSpPr>
        <p:spPr>
          <a:xfrm>
            <a:off x="33655" y="3959225"/>
            <a:ext cx="7507605"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chemeClr val="tx1"/>
                </a:solidFill>
                <a:ea typeface="宋体" pitchFamily="2" charset="-122"/>
              </a:rPr>
              <a:t>Neel sk</a:t>
            </a:r>
            <a:r>
              <a:rPr lang="zh-CN" altLang="en-US" sz="1400">
                <a:solidFill>
                  <a:schemeClr val="tx1"/>
                </a:solidFill>
                <a:ea typeface="宋体" pitchFamily="2" charset="-122"/>
              </a:rPr>
              <a:t>的</a:t>
            </a:r>
            <a:r>
              <a:rPr lang="en-US" altLang="zh-CN" sz="1400">
                <a:solidFill>
                  <a:schemeClr val="tx1"/>
                </a:solidFill>
                <a:ea typeface="宋体" pitchFamily="2" charset="-122"/>
              </a:rPr>
              <a:t>Nsk=p=1,-1</a:t>
            </a:r>
            <a:r>
              <a:rPr lang="zh-CN" altLang="en-US" sz="1400">
                <a:solidFill>
                  <a:schemeClr val="tx1"/>
                </a:solidFill>
                <a:ea typeface="宋体" pitchFamily="2" charset="-122"/>
              </a:rPr>
              <a:t>，</a:t>
            </a:r>
            <a:r>
              <a:rPr lang="en-US" altLang="zh-CN" sz="1400">
                <a:solidFill>
                  <a:schemeClr val="tx1"/>
                </a:solidFill>
                <a:ea typeface="宋体" pitchFamily="2" charset="-122"/>
              </a:rPr>
              <a:t>D</a:t>
            </a:r>
            <a:r>
              <a:rPr lang="zh-CN" altLang="en-US" sz="1400">
                <a:solidFill>
                  <a:schemeClr val="tx1"/>
                </a:solidFill>
                <a:ea typeface="宋体" pitchFamily="2" charset="-122"/>
              </a:rPr>
              <a:t>是对角阵，</a:t>
            </a:r>
            <a:r>
              <a:rPr lang="en-US" altLang="zh-CN" sz="1400">
                <a:solidFill>
                  <a:schemeClr val="tx1"/>
                </a:solidFill>
                <a:ea typeface="宋体" pitchFamily="2" charset="-122"/>
              </a:rPr>
              <a:t>I</a:t>
            </a:r>
            <a:r>
              <a:rPr lang="zh-CN" altLang="en-US" sz="1400">
                <a:solidFill>
                  <a:schemeClr val="tx1"/>
                </a:solidFill>
                <a:ea typeface="宋体" pitchFamily="2" charset="-122"/>
              </a:rPr>
              <a:t>是反对称阵，如果入射自旋</a:t>
            </a:r>
            <a:r>
              <a:rPr lang="en-US" altLang="zh-CN" sz="1400">
                <a:solidFill>
                  <a:schemeClr val="tx1"/>
                </a:solidFill>
                <a:ea typeface="宋体" pitchFamily="2" charset="-122"/>
              </a:rPr>
              <a:t> s//y</a:t>
            </a:r>
            <a:r>
              <a:rPr lang="zh-CN" altLang="en-US" sz="1400">
                <a:solidFill>
                  <a:schemeClr val="tx1"/>
                </a:solidFill>
                <a:ea typeface="宋体" pitchFamily="2" charset="-122"/>
              </a:rPr>
              <a:t>轴，</a:t>
            </a:r>
            <a:r>
              <a:rPr lang="en-US" altLang="zh-CN" sz="1400">
                <a:solidFill>
                  <a:schemeClr val="tx1"/>
                </a:solidFill>
                <a:ea typeface="宋体" pitchFamily="2" charset="-122"/>
              </a:rPr>
              <a:t>DeltaU=0</a:t>
            </a:r>
            <a:r>
              <a:rPr lang="zh-CN" altLang="en-US" sz="1400">
                <a:solidFill>
                  <a:schemeClr val="tx1"/>
                </a:solidFill>
                <a:ea typeface="宋体" pitchFamily="2" charset="-122"/>
              </a:rPr>
              <a:t>，则</a:t>
            </a:r>
            <a:r>
              <a:rPr lang="en-US" altLang="zh-CN" sz="1400">
                <a:solidFill>
                  <a:schemeClr val="tx1"/>
                </a:solidFill>
                <a:ea typeface="宋体" pitchFamily="2" charset="-122"/>
              </a:rPr>
              <a:t>sk Hall</a:t>
            </a:r>
            <a:r>
              <a:rPr lang="zh-CN" altLang="en-US" sz="1400">
                <a:solidFill>
                  <a:schemeClr val="tx1"/>
                </a:solidFill>
                <a:ea typeface="宋体" pitchFamily="2" charset="-122"/>
              </a:rPr>
              <a:t>角为：</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一个实际可行的抑制</a:t>
            </a:r>
            <a:r>
              <a:rPr lang="en-US" altLang="zh-CN" sz="1400">
                <a:solidFill>
                  <a:schemeClr val="tx1"/>
                </a:solidFill>
                <a:ea typeface="宋体" pitchFamily="2" charset="-122"/>
              </a:rPr>
              <a:t>sk Hall</a:t>
            </a:r>
            <a:r>
              <a:rPr lang="zh-CN" altLang="en-US" sz="1400">
                <a:solidFill>
                  <a:schemeClr val="tx1"/>
                </a:solidFill>
                <a:ea typeface="宋体" pitchFamily="2" charset="-122"/>
              </a:rPr>
              <a:t>效应的方法是操控入射自旋流的</a:t>
            </a:r>
            <a:r>
              <a:rPr lang="en-US" altLang="zh-CN" sz="1400">
                <a:solidFill>
                  <a:schemeClr val="tx1"/>
                </a:solidFill>
                <a:ea typeface="宋体" pitchFamily="2" charset="-122"/>
              </a:rPr>
              <a:t>s </a:t>
            </a:r>
            <a:r>
              <a:rPr lang="en-US" altLang="en-US" sz="1400">
                <a:solidFill>
                  <a:schemeClr val="tx1"/>
                </a:solidFill>
                <a:ea typeface="宋体" pitchFamily="2" charset="-122"/>
              </a:rPr>
              <a:t>[109]</a:t>
            </a:r>
            <a:endParaRPr lang="en-US"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理论上这些抑制</a:t>
            </a:r>
            <a:r>
              <a:rPr lang="en-US" altLang="zh-CN" sz="1400">
                <a:solidFill>
                  <a:schemeClr val="tx1"/>
                </a:solidFill>
                <a:ea typeface="宋体" pitchFamily="2" charset="-122"/>
              </a:rPr>
              <a:t>sk</a:t>
            </a:r>
            <a:r>
              <a:rPr lang="zh-CN" altLang="en-US" sz="1400">
                <a:solidFill>
                  <a:schemeClr val="tx1"/>
                </a:solidFill>
                <a:ea typeface="宋体" pitchFamily="2" charset="-122"/>
              </a:rPr>
              <a:t>横向运动的方法都难以实现，可以考虑</a:t>
            </a:r>
            <a:r>
              <a:rPr lang="en-US" altLang="zh-CN" sz="1400">
                <a:solidFill>
                  <a:schemeClr val="tx1"/>
                </a:solidFill>
                <a:ea typeface="宋体" pitchFamily="2" charset="-122"/>
              </a:rPr>
              <a:t>Nsk=0</a:t>
            </a:r>
            <a:r>
              <a:rPr lang="zh-CN" altLang="en-US" sz="1400">
                <a:solidFill>
                  <a:schemeClr val="tx1"/>
                </a:solidFill>
                <a:ea typeface="宋体" pitchFamily="2" charset="-122"/>
              </a:rPr>
              <a:t>的</a:t>
            </a:r>
            <a:r>
              <a:rPr lang="zh-CN" altLang="en-US" sz="1400" dirty="0">
                <a:latin typeface="+mj-lt"/>
                <a:ea typeface="宋体" pitchFamily="2" charset="-122"/>
                <a:sym typeface="+mn-ea"/>
              </a:rPr>
              <a:t>其他备选磁准粒子</a:t>
            </a:r>
            <a:endParaRPr lang="zh-CN" altLang="en-US" sz="1400">
              <a:solidFill>
                <a:schemeClr val="tx1"/>
              </a:solidFill>
              <a:ea typeface="宋体" pitchFamily="2" charset="-122"/>
            </a:endParaRPr>
          </a:p>
        </p:txBody>
      </p:sp>
      <p:pic>
        <p:nvPicPr>
          <p:cNvPr id="4" name="Picture 3" descr="1"/>
          <p:cNvPicPr>
            <a:picLocks noChangeAspect="true"/>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70812" y="83386"/>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rgbClr val="FF0000"/>
                </a:solidFill>
                <a:ea typeface="宋体" pitchFamily="2" charset="-122"/>
              </a:rPr>
              <a:t>自旋流二极管效应可以用正比于界面两侧材料自旋势的反射和透射自旋流来解释</a:t>
            </a:r>
            <a:endParaRPr lang="en-US" altLang="zh-CN" sz="1400">
              <a:solidFill>
                <a:srgbClr val="FF0000"/>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pitchFamily="2" charset="-122"/>
              </a:rPr>
              <a:t>实验</a:t>
            </a:r>
            <a:endParaRPr lang="zh-CN" altLang="en-US" sz="1400">
              <a:solidFill>
                <a:srgbClr val="FF0000"/>
              </a:solidFill>
              <a:ea typeface="宋体" pitchFamily="2" charset="-122"/>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pitchFamily="2" charset="-122"/>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pitchFamily="2" charset="-122"/>
              </a:rPr>
              <a:t>原子质量</a:t>
            </a:r>
            <a:r>
              <a:rPr lang="en-US" altLang="zh-CN" sz="1400">
                <a:ea typeface="宋体" pitchFamily="2" charset="-122"/>
              </a:rPr>
              <a:t>m</a:t>
            </a:r>
            <a:r>
              <a:rPr lang="zh-CN" altLang="en-US" sz="1400">
                <a:ea typeface="宋体" pitchFamily="2" charset="-122"/>
              </a:rPr>
              <a:t>，位置</a:t>
            </a:r>
            <a:r>
              <a:rPr lang="en-US" altLang="zh-CN" sz="1400">
                <a:ea typeface="宋体" pitchFamily="2" charset="-122"/>
              </a:rPr>
              <a:t>r</a:t>
            </a:r>
            <a:endParaRPr lang="en-US" altLang="zh-CN" sz="1400">
              <a:ea typeface="宋体" pitchFamily="2" charset="-122"/>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pitchFamily="2" charset="-122"/>
              </a:rPr>
              <a:t>原子自旋</a:t>
            </a:r>
            <a:r>
              <a:rPr lang="en-US" altLang="zh-CN" sz="1400">
                <a:ea typeface="宋体" pitchFamily="2" charset="-122"/>
              </a:rPr>
              <a:t>s</a:t>
            </a:r>
            <a:endParaRPr lang="en-US" altLang="zh-CN" sz="1400">
              <a:ea typeface="宋体" pitchFamily="2" charset="-122"/>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pitchFamily="2" charset="-122"/>
              </a:rPr>
              <a:t>自旋与晶格自然地耦合</a:t>
            </a:r>
            <a:endParaRPr lang="zh-CN" sz="1400">
              <a:ea typeface="宋体" pitchFamily="2" charset="-122"/>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LLDF</a:t>
            </a:r>
            <a:r>
              <a:rPr lang="zh-CN" altLang="en-US" sz="1400">
                <a:ea typeface="宋体" pitchFamily="2" charset="-122"/>
              </a:rPr>
              <a:t>定义为晶格对原晶格位置的偏离：</a:t>
            </a:r>
            <a:endParaRPr lang="zh-CN" altLang="en-US" sz="1400">
              <a:ea typeface="宋体" pitchFamily="2" charset="-122"/>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pitchFamily="2" charset="-122"/>
              </a:rPr>
              <a:t>参考系</a:t>
            </a:r>
            <a:r>
              <a:rPr lang="en-US" altLang="zh-CN" sz="1200">
                <a:ea typeface="宋体" pitchFamily="2" charset="-122"/>
              </a:rPr>
              <a:t>Hs</a:t>
            </a:r>
            <a:r>
              <a:rPr lang="en-US" altLang="en-US" sz="1200">
                <a:ea typeface="宋体" pitchFamily="2" charset="-122"/>
              </a:rPr>
              <a:t> (</a:t>
            </a:r>
            <a:r>
              <a:rPr lang="zh-CN" altLang="en-US" sz="1200">
                <a:ea typeface="宋体" pitchFamily="2" charset="-122"/>
              </a:rPr>
              <a:t>无</a:t>
            </a:r>
            <a:r>
              <a:rPr lang="en-US" altLang="zh-CN" sz="1200">
                <a:ea typeface="宋体" pitchFamily="2" charset="-122"/>
              </a:rPr>
              <a:t>SL</a:t>
            </a:r>
            <a:r>
              <a:rPr lang="en-US" altLang="en-US" sz="1200">
                <a:ea typeface="宋体" pitchFamily="2" charset="-122"/>
              </a:rPr>
              <a:t>C)</a:t>
            </a:r>
            <a:r>
              <a:rPr lang="zh-CN" altLang="en-US" sz="1200">
                <a:ea typeface="宋体" pitchFamily="2" charset="-122"/>
              </a:rPr>
              <a:t>，扩散系统正比温度，与微磁模拟结果一致</a:t>
            </a:r>
            <a:r>
              <a:rPr lang="en-US" altLang="zh-CN" sz="1200">
                <a:ea typeface="宋体" pitchFamily="2" charset="-122"/>
              </a:rPr>
              <a:t>[14]</a:t>
            </a:r>
            <a:endParaRPr lang="zh-CN" altLang="en-US" sz="1200">
              <a:ea typeface="宋体" pitchFamily="2" charset="-122"/>
            </a:endParaRPr>
          </a:p>
          <a:p>
            <a:pPr marL="171450" indent="-171450">
              <a:buFont typeface="Arial" panose="02080604020202020204" pitchFamily="34" charset="0"/>
              <a:buChar char="•"/>
            </a:pPr>
            <a:r>
              <a:rPr lang="zh-CN" altLang="en-US" sz="1200">
                <a:ea typeface="宋体" pitchFamily="2" charset="-122"/>
              </a:rPr>
              <a:t>有</a:t>
            </a:r>
            <a:r>
              <a:rPr lang="en-US" altLang="zh-CN" sz="1200">
                <a:ea typeface="宋体" pitchFamily="2" charset="-122"/>
              </a:rPr>
              <a:t>SLC</a:t>
            </a:r>
            <a:r>
              <a:rPr lang="zh-CN" altLang="en-US" sz="1200">
                <a:ea typeface="宋体" pitchFamily="2" charset="-122"/>
              </a:rPr>
              <a:t>时，在</a:t>
            </a:r>
            <a:r>
              <a:rPr lang="en-US" altLang="zh-CN" sz="1200">
                <a:ea typeface="宋体" pitchFamily="2" charset="-122"/>
              </a:rPr>
              <a:t>T&lt;0.02</a:t>
            </a:r>
            <a:r>
              <a:rPr lang="zh-CN" altLang="en-US" sz="1200">
                <a:ea typeface="宋体" pitchFamily="2" charset="-122"/>
              </a:rPr>
              <a:t>时符合典型的Arrhenius行为，与实验一致</a:t>
            </a:r>
            <a:r>
              <a:rPr lang="en-US" altLang="zh-CN" sz="1200">
                <a:ea typeface="宋体" pitchFamily="2" charset="-122"/>
              </a:rPr>
              <a:t>[</a:t>
            </a:r>
            <a:r>
              <a:rPr lang="en-US" altLang="en-US" sz="1200">
                <a:ea typeface="宋体" pitchFamily="2" charset="-122"/>
              </a:rPr>
              <a:t>17,23]</a:t>
            </a:r>
            <a:r>
              <a:rPr lang="zh-CN" altLang="en-US" sz="1200">
                <a:ea typeface="宋体" pitchFamily="2" charset="-122"/>
              </a:rPr>
              <a:t>，与微磁模拟一致</a:t>
            </a:r>
            <a:r>
              <a:rPr lang="en-US" altLang="zh-CN" sz="1200">
                <a:ea typeface="宋体" pitchFamily="2" charset="-122"/>
              </a:rPr>
              <a:t>[14]</a:t>
            </a:r>
            <a:endParaRPr lang="en-US" altLang="zh-CN" sz="1200">
              <a:ea typeface="宋体" pitchFamily="2" charset="-122"/>
            </a:endParaRPr>
          </a:p>
          <a:p>
            <a:pPr marL="171450" indent="-171450">
              <a:buFont typeface="Arial" panose="02080604020202020204" pitchFamily="34" charset="0"/>
              <a:buChar char="•"/>
            </a:pPr>
            <a:r>
              <a:rPr lang="zh-CN" altLang="en-US" sz="1200">
                <a:solidFill>
                  <a:srgbClr val="FF0000"/>
                </a:solidFill>
                <a:ea typeface="宋体" pitchFamily="2" charset="-122"/>
              </a:rPr>
              <a:t>低温下</a:t>
            </a:r>
            <a:r>
              <a:rPr lang="en-US" altLang="zh-CN" sz="1200">
                <a:solidFill>
                  <a:srgbClr val="FF0000"/>
                </a:solidFill>
                <a:ea typeface="宋体" pitchFamily="2" charset="-122"/>
              </a:rPr>
              <a:t>sk</a:t>
            </a:r>
            <a:r>
              <a:rPr lang="zh-CN" altLang="en-US" sz="1200">
                <a:solidFill>
                  <a:srgbClr val="FF0000"/>
                </a:solidFill>
                <a:ea typeface="宋体" pitchFamily="2" charset="-122"/>
              </a:rPr>
              <a:t>运动遵循</a:t>
            </a:r>
            <a:r>
              <a:rPr lang="zh-CN" altLang="en-US" sz="1200">
                <a:solidFill>
                  <a:srgbClr val="FF0000"/>
                </a:solidFill>
                <a:ea typeface="宋体" pitchFamily="2" charset="-122"/>
                <a:sym typeface="+mn-ea"/>
              </a:rPr>
              <a:t>Arrhenius定律，高温下</a:t>
            </a:r>
            <a:r>
              <a:rPr lang="en-US" altLang="zh-CN" sz="1200">
                <a:solidFill>
                  <a:srgbClr val="FF0000"/>
                </a:solidFill>
                <a:ea typeface="宋体" pitchFamily="2" charset="-122"/>
                <a:sym typeface="+mn-ea"/>
              </a:rPr>
              <a:t>LLDF</a:t>
            </a:r>
            <a:r>
              <a:rPr lang="zh-CN" altLang="en-US" sz="1200">
                <a:solidFill>
                  <a:srgbClr val="FF0000"/>
                </a:solidFill>
                <a:ea typeface="宋体" pitchFamily="2" charset="-122"/>
                <a:sym typeface="+mn-ea"/>
              </a:rPr>
              <a:t>可忽略</a:t>
            </a:r>
            <a:endParaRPr lang="zh-CN" altLang="en-US" sz="1200">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低温</a:t>
            </a:r>
            <a:r>
              <a:rPr lang="zh-CN" altLang="en-US" sz="1200">
                <a:ea typeface="宋体" pitchFamily="2" charset="-122"/>
                <a:sym typeface="+mn-ea"/>
              </a:rPr>
              <a:t>下无外力施加情况下，</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的扩散存在迁移势垒</a:t>
            </a:r>
            <a:endParaRPr lang="zh-CN" altLang="en-US" sz="1200">
              <a:solidFill>
                <a:srgbClr val="FF0000"/>
              </a:solidFill>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升高温度</a:t>
            </a:r>
            <a:r>
              <a:rPr lang="zh-CN" altLang="en-US" sz="1200">
                <a:solidFill>
                  <a:schemeClr val="tx1"/>
                </a:solidFill>
                <a:ea typeface="宋体" pitchFamily="2" charset="-122"/>
                <a:sym typeface="+mn-ea"/>
              </a:rPr>
              <a:t>可以</a:t>
            </a:r>
            <a:r>
              <a:rPr lang="zh-CN" altLang="en-US" sz="1200">
                <a:solidFill>
                  <a:srgbClr val="FF0000"/>
                </a:solidFill>
                <a:ea typeface="宋体" pitchFamily="2" charset="-122"/>
                <a:sym typeface="+mn-ea"/>
              </a:rPr>
              <a:t>消除</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的迁移势垒</a:t>
            </a:r>
            <a:endParaRPr lang="zh-CN" altLang="en-US" sz="1200">
              <a:solidFill>
                <a:srgbClr val="FF0000"/>
              </a:solidFill>
              <a:ea typeface="宋体" pitchFamily="2" charset="-122"/>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pitchFamily="2" charset="-122"/>
              </a:rPr>
              <a:t>无外加力</a:t>
            </a:r>
            <a:r>
              <a:rPr lang="zh-CN" sz="1400">
                <a:ea typeface="宋体" pitchFamily="2" charset="-122"/>
              </a:rPr>
              <a:t>，无杂质的自由布朗运动</a:t>
            </a:r>
            <a:endParaRPr lang="zh-CN" sz="14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63701"/>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sym typeface="+mn-ea"/>
              </a:rPr>
              <a:t>升高温度可以消除外加驱动下</a:t>
            </a:r>
            <a:r>
              <a:rPr lang="en-US" altLang="zh-CN" sz="1200">
                <a:solidFill>
                  <a:schemeClr val="tx1"/>
                </a:solidFill>
                <a:ea typeface="宋体" pitchFamily="2" charset="-122"/>
                <a:sym typeface="+mn-ea"/>
              </a:rPr>
              <a:t>sk</a:t>
            </a:r>
            <a:r>
              <a:rPr lang="zh-CN" altLang="en-US" sz="1200">
                <a:solidFill>
                  <a:schemeClr val="tx1"/>
                </a:solidFill>
                <a:ea typeface="宋体" pitchFamily="2" charset="-122"/>
                <a:sym typeface="+mn-ea"/>
              </a:rPr>
              <a:t>的迁移势垒</a:t>
            </a:r>
            <a:endParaRPr lang="zh-CN" altLang="en-US" sz="1200">
              <a:solidFill>
                <a:schemeClr val="tx1"/>
              </a:solidFill>
              <a:ea typeface="宋体" pitchFamily="2" charset="-122"/>
              <a:sym typeface="+mn-ea"/>
            </a:endParaRPr>
          </a:p>
          <a:p>
            <a:pPr marL="171450" indent="-171450">
              <a:buFont typeface="Arial" panose="02080604020202020204" pitchFamily="34" charset="0"/>
              <a:buChar char="•"/>
            </a:pPr>
            <a:r>
              <a:rPr lang="zh-CN" altLang="en-US" sz="1200">
                <a:solidFill>
                  <a:schemeClr val="tx1"/>
                </a:solidFill>
                <a:ea typeface="宋体" pitchFamily="2" charset="-122"/>
                <a:sym typeface="+mn-ea"/>
              </a:rPr>
              <a:t>自由扩散与外力下的定向扩散的物理图像与金属中溶质扩散相同</a:t>
            </a:r>
            <a:endParaRPr lang="zh-CN" altLang="en-US" sz="1200">
              <a:solidFill>
                <a:schemeClr val="tx1"/>
              </a:solidFill>
              <a:ea typeface="宋体" pitchFamily="2" charset="-122"/>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pitchFamily="2" charset="-122"/>
              </a:rPr>
              <a:t>施加磁场梯度</a:t>
            </a:r>
            <a:endParaRPr lang="zh-CN" sz="1400">
              <a:ea typeface="宋体" pitchFamily="2" charset="-122"/>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pitchFamily="2" charset="-122"/>
              </a:rPr>
              <a:t>人为设定一个</a:t>
            </a:r>
            <a:r>
              <a:rPr lang="en-US" altLang="zh-CN" sz="1400" b="1">
                <a:solidFill>
                  <a:srgbClr val="FF0000"/>
                </a:solidFill>
                <a:ea typeface="宋体" pitchFamily="2" charset="-122"/>
              </a:rPr>
              <a:t>LLDF</a:t>
            </a:r>
            <a:r>
              <a:rPr lang="zh-CN" altLang="en-US" sz="1400" b="1">
                <a:solidFill>
                  <a:srgbClr val="FF0000"/>
                </a:solidFill>
                <a:ea typeface="宋体" pitchFamily="2" charset="-122"/>
              </a:rPr>
              <a:t>，移动此</a:t>
            </a:r>
            <a:r>
              <a:rPr lang="en-US" altLang="zh-CN" sz="1400" b="1">
                <a:solidFill>
                  <a:srgbClr val="FF0000"/>
                </a:solidFill>
                <a:ea typeface="宋体" pitchFamily="2" charset="-122"/>
              </a:rPr>
              <a:t>LLDF</a:t>
            </a:r>
            <a:r>
              <a:rPr lang="zh-CN" altLang="en-US" sz="1400" b="1">
                <a:solidFill>
                  <a:srgbClr val="FF0000"/>
                </a:solidFill>
                <a:ea typeface="宋体" pitchFamily="2" charset="-122"/>
              </a:rPr>
              <a:t>来通过</a:t>
            </a:r>
            <a:r>
              <a:rPr lang="en-US" altLang="zh-CN" sz="1400" b="1">
                <a:solidFill>
                  <a:srgbClr val="FF0000"/>
                </a:solidFill>
                <a:ea typeface="宋体" pitchFamily="2" charset="-122"/>
              </a:rPr>
              <a:t>SLC</a:t>
            </a:r>
            <a:r>
              <a:rPr lang="zh-CN" altLang="en-US" sz="1400" b="1">
                <a:solidFill>
                  <a:srgbClr val="FF0000"/>
                </a:solidFill>
                <a:ea typeface="宋体" pitchFamily="2" charset="-122"/>
              </a:rPr>
              <a:t>牵引</a:t>
            </a:r>
            <a:r>
              <a:rPr lang="en-US" altLang="zh-CN" sz="1400" b="1">
                <a:solidFill>
                  <a:srgbClr val="FF0000"/>
                </a:solidFill>
                <a:ea typeface="宋体" pitchFamily="2" charset="-122"/>
              </a:rPr>
              <a:t>sk</a:t>
            </a:r>
            <a:r>
              <a:rPr lang="zh-CN" altLang="en-US" sz="1400" b="1">
                <a:solidFill>
                  <a:srgbClr val="FF0000"/>
                </a:solidFill>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发现</a:t>
            </a:r>
            <a:r>
              <a:rPr lang="en-US" altLang="zh-CN" sz="1400">
                <a:ea typeface="宋体" pitchFamily="2" charset="-122"/>
              </a:rPr>
              <a:t>sk</a:t>
            </a:r>
            <a:r>
              <a:rPr lang="zh-CN" altLang="en-US" sz="1400">
                <a:ea typeface="宋体" pitchFamily="2" charset="-122"/>
              </a:rPr>
              <a:t>运动时有回旋，当</a:t>
            </a:r>
            <a:r>
              <a:rPr lang="en-US" altLang="zh-CN" sz="1400">
                <a:ea typeface="宋体" pitchFamily="2" charset="-122"/>
              </a:rPr>
              <a:t>LLDF</a:t>
            </a:r>
            <a:r>
              <a:rPr lang="zh-CN" altLang="en-US" sz="1400">
                <a:ea typeface="宋体" pitchFamily="2" charset="-122"/>
              </a:rPr>
              <a:t>停止时，</a:t>
            </a:r>
            <a:r>
              <a:rPr lang="en-US" altLang="zh-CN" sz="1400">
                <a:ea typeface="宋体" pitchFamily="2" charset="-122"/>
              </a:rPr>
              <a:t>sk</a:t>
            </a:r>
            <a:r>
              <a:rPr lang="zh-CN" altLang="en-US" sz="1400">
                <a:ea typeface="宋体" pitchFamily="2" charset="-122"/>
              </a:rPr>
              <a:t>会绕</a:t>
            </a:r>
            <a:r>
              <a:rPr lang="en-US" altLang="zh-CN" sz="1400">
                <a:ea typeface="宋体" pitchFamily="2" charset="-122"/>
              </a:rPr>
              <a:t>LLDF</a:t>
            </a:r>
            <a:r>
              <a:rPr lang="zh-CN" altLang="en-US" sz="1400">
                <a:ea typeface="宋体" pitchFamily="2" charset="-122"/>
              </a:rPr>
              <a:t>旋转直到能量耗尽，停到</a:t>
            </a:r>
            <a:r>
              <a:rPr lang="en-US" altLang="zh-CN" sz="1400">
                <a:ea typeface="宋体" pitchFamily="2" charset="-122"/>
              </a:rPr>
              <a:t>LLDF</a:t>
            </a:r>
            <a:r>
              <a:rPr lang="zh-CN" altLang="en-US" sz="1400">
                <a:ea typeface="宋体" pitchFamily="2" charset="-122"/>
              </a:rPr>
              <a:t>附近</a:t>
            </a:r>
            <a:endParaRPr lang="zh-CN" altLang="en-US" sz="1400">
              <a:ea typeface="宋体" pitchFamily="2" charset="-122"/>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pitchFamily="2" charset="-122"/>
                <a:sym typeface="+mn-ea"/>
              </a:rPr>
              <a:t>驱动</a:t>
            </a:r>
            <a:r>
              <a:rPr lang="en-US" altLang="zh-CN" sz="1400">
                <a:ea typeface="宋体" pitchFamily="2" charset="-122"/>
                <a:sym typeface="+mn-ea"/>
              </a:rPr>
              <a:t>sk</a:t>
            </a:r>
            <a:r>
              <a:rPr lang="zh-CN" altLang="en-US" sz="1400">
                <a:ea typeface="宋体" pitchFamily="2" charset="-122"/>
                <a:sym typeface="+mn-ea"/>
              </a:rPr>
              <a:t>的方法：</a:t>
            </a:r>
            <a:r>
              <a:rPr lang="zh-CN" altLang="en-US" sz="1400" b="1">
                <a:solidFill>
                  <a:srgbClr val="FF0000"/>
                </a:solidFill>
                <a:ea typeface="宋体" pitchFamily="2" charset="-122"/>
                <a:sym typeface="+mn-ea"/>
              </a:rPr>
              <a:t>？</a:t>
            </a:r>
            <a:endParaRPr lang="zh-CN" altLang="en-US" sz="1400" b="1">
              <a:solidFill>
                <a:srgbClr val="FF0000"/>
              </a:solidFill>
              <a:ea typeface="宋体" pitchFamily="2" charset="-122"/>
              <a:sym typeface="+mn-ea"/>
            </a:endParaRPr>
          </a:p>
          <a:p>
            <a:pPr lvl="0" indent="0">
              <a:buFont typeface="Arial" panose="02080604020202020204" pitchFamily="34" charset="0"/>
              <a:buNone/>
            </a:pPr>
            <a:r>
              <a:rPr lang="en-US" sz="1200"/>
              <a:t>1. </a:t>
            </a:r>
            <a:r>
              <a:rPr lang="zh-CN" altLang="en-US" sz="1200">
                <a:ea typeface="宋体" pitchFamily="2" charset="-122"/>
              </a:rPr>
              <a:t>电流</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2. </a:t>
            </a:r>
            <a:r>
              <a:rPr lang="zh-CN" altLang="en-US" sz="1200">
                <a:ea typeface="宋体" pitchFamily="2" charset="-122"/>
              </a:rPr>
              <a:t>磁场梯度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3. </a:t>
            </a:r>
            <a:r>
              <a:rPr lang="zh-CN" altLang="en-US" sz="1200">
                <a:ea typeface="宋体" pitchFamily="2" charset="-122"/>
              </a:rPr>
              <a:t>温度梯度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4. </a:t>
            </a:r>
            <a:r>
              <a:rPr lang="en-US" altLang="en-US" sz="1200">
                <a:ea typeface="宋体" pitchFamily="2" charset="-122"/>
              </a:rPr>
              <a:t>LLDF</a:t>
            </a:r>
            <a:endParaRPr lang="en-US" altLang="en-US" sz="1200">
              <a:ea typeface="宋体" pitchFamily="2" charset="-122"/>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pitchFamily="2" charset="-122"/>
              </a:rPr>
              <a:t>模拟细节：三角晶格，</a:t>
            </a:r>
            <a:r>
              <a:rPr lang="en-US" altLang="zh-CN" sz="1400">
                <a:solidFill>
                  <a:schemeClr val="tx1"/>
                </a:solidFill>
                <a:ea typeface="宋体" pitchFamily="2" charset="-122"/>
              </a:rPr>
              <a:t>100</a:t>
            </a:r>
            <a:r>
              <a:rPr lang="en-US" altLang="en-US" sz="1400">
                <a:solidFill>
                  <a:schemeClr val="tx1"/>
                </a:solidFill>
                <a:ea typeface="宋体" pitchFamily="2" charset="-122"/>
              </a:rPr>
              <a:t>x60</a:t>
            </a:r>
            <a:r>
              <a:rPr lang="zh-CN" altLang="en-US" sz="1400">
                <a:solidFill>
                  <a:schemeClr val="tx1"/>
                </a:solidFill>
                <a:ea typeface="宋体" pitchFamily="2" charset="-122"/>
              </a:rPr>
              <a:t>个元胞，周期边界条件</a:t>
            </a:r>
            <a:endParaRPr lang="zh-CN" altLang="en-US" sz="1400">
              <a:solidFill>
                <a:schemeClr val="tx1"/>
              </a:solidFill>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3719195" y="4203700"/>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pitchFamily="2" charset="-122"/>
            </a:endParaRPr>
          </a:p>
        </p:txBody>
      </p:sp>
      <p:sp>
        <p:nvSpPr>
          <p:cNvPr id="26" name="Text Box 25"/>
          <p:cNvSpPr txBox="true"/>
          <p:nvPr/>
        </p:nvSpPr>
        <p:spPr>
          <a:xfrm>
            <a:off x="73025" y="4638040"/>
            <a:ext cx="980440" cy="460375"/>
          </a:xfrm>
          <a:prstGeom prst="rect">
            <a:avLst/>
          </a:prstGeom>
          <a:noFill/>
        </p:spPr>
        <p:txBody>
          <a:bodyPr wrap="square" rtlCol="0">
            <a:spAutoFit/>
          </a:bodyPr>
          <a:p>
            <a:r>
              <a:rPr lang="en-US" altLang="zh-CN" sz="1200" b="1">
                <a:solidFill>
                  <a:srgbClr val="FF0000"/>
                </a:solidFill>
                <a:ea typeface="宋体" pitchFamily="2" charset="-122"/>
              </a:rPr>
              <a:t>1</a:t>
            </a:r>
            <a:r>
              <a:rPr lang="en-US" altLang="zh-CN" sz="1200">
                <a:solidFill>
                  <a:schemeClr val="tx1"/>
                </a:solidFill>
                <a:ea typeface="宋体" pitchFamily="2" charset="-122"/>
              </a:rPr>
              <a:t>.</a:t>
            </a:r>
            <a:r>
              <a:rPr lang="zh-CN" altLang="en-US" sz="1200">
                <a:solidFill>
                  <a:schemeClr val="tx1"/>
                </a:solidFill>
                <a:ea typeface="宋体" pitchFamily="2" charset="-122"/>
              </a:rPr>
              <a:t>有限温度导致的热场</a:t>
            </a:r>
            <a:endParaRPr lang="zh-CN" altLang="en-US" sz="120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4678045" y="4187190"/>
            <a:ext cx="2338705" cy="476885"/>
          </a:xfrm>
          <a:prstGeom prst="rect">
            <a:avLst/>
          </a:prstGeom>
        </p:spPr>
      </p:pic>
      <p:sp>
        <p:nvSpPr>
          <p:cNvPr id="13" name="Text Box 12"/>
          <p:cNvSpPr txBox="true"/>
          <p:nvPr/>
        </p:nvSpPr>
        <p:spPr>
          <a:xfrm>
            <a:off x="15240" y="5170805"/>
            <a:ext cx="1061085" cy="275590"/>
          </a:xfrm>
          <a:prstGeom prst="rect">
            <a:avLst/>
          </a:prstGeom>
          <a:noFill/>
        </p:spPr>
        <p:txBody>
          <a:bodyPr wrap="square" rtlCol="0">
            <a:spAutoFit/>
          </a:bodyPr>
          <a:p>
            <a:r>
              <a:rPr lang="en-US" altLang="en-US" sz="1200" b="1">
                <a:solidFill>
                  <a:srgbClr val="FF0000"/>
                </a:solidFill>
                <a:ea typeface="宋体" pitchFamily="2" charset="-122"/>
              </a:rPr>
              <a:t>2</a:t>
            </a:r>
            <a:r>
              <a:rPr lang="en-US" altLang="en-US" sz="1200">
                <a:solidFill>
                  <a:schemeClr val="tx1"/>
                </a:solidFill>
                <a:ea typeface="宋体" pitchFamily="2" charset="-122"/>
              </a:rPr>
              <a:t>.</a:t>
            </a:r>
            <a:r>
              <a:rPr lang="en-US" altLang="zh-CN" sz="1200">
                <a:solidFill>
                  <a:schemeClr val="tx1"/>
                </a:solidFill>
                <a:ea typeface="宋体" pitchFamily="2" charset="-122"/>
              </a:rPr>
              <a:t>Gilbert</a:t>
            </a:r>
            <a:r>
              <a:rPr lang="zh-CN" altLang="en-US" sz="1200">
                <a:solidFill>
                  <a:schemeClr val="tx1"/>
                </a:solidFill>
                <a:ea typeface="宋体" pitchFamily="2" charset="-122"/>
              </a:rPr>
              <a:t>阻尼</a:t>
            </a:r>
            <a:endParaRPr lang="zh-CN" altLang="en-US" sz="1200">
              <a:solidFill>
                <a:schemeClr val="tx1"/>
              </a:solidFill>
              <a:ea typeface="宋体" pitchFamily="2" charset="-122"/>
            </a:endParaRPr>
          </a:p>
        </p:txBody>
      </p:sp>
      <p:sp>
        <p:nvSpPr>
          <p:cNvPr id="5" name="Text Box 4"/>
          <p:cNvSpPr txBox="true"/>
          <p:nvPr/>
        </p:nvSpPr>
        <p:spPr>
          <a:xfrm>
            <a:off x="2902585" y="4645660"/>
            <a:ext cx="4565015" cy="101473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rPr>
              <a:t>取决于电子极化方向，</a:t>
            </a:r>
            <a:r>
              <a:rPr lang="en-US" sz="1200">
                <a:solidFill>
                  <a:schemeClr val="tx1"/>
                </a:solidFill>
                <a:ea typeface="宋体" pitchFamily="2" charset="-122"/>
              </a:rPr>
              <a:t>STT</a:t>
            </a:r>
            <a:r>
              <a:rPr lang="zh-CN" altLang="en-US" sz="1200">
                <a:solidFill>
                  <a:schemeClr val="tx1"/>
                </a:solidFill>
                <a:ea typeface="宋体" pitchFamily="2" charset="-122"/>
              </a:rPr>
              <a:t>会增强一个</a:t>
            </a:r>
            <a:r>
              <a:rPr lang="en-US" altLang="zh-CN" sz="1200">
                <a:solidFill>
                  <a:schemeClr val="tx1"/>
                </a:solidFill>
                <a:ea typeface="宋体" pitchFamily="2" charset="-122"/>
              </a:rPr>
              <a:t>magnon</a:t>
            </a:r>
            <a:r>
              <a:rPr lang="zh-CN" altLang="en-US" sz="1200">
                <a:solidFill>
                  <a:schemeClr val="tx1"/>
                </a:solidFill>
                <a:ea typeface="宋体" pitchFamily="2" charset="-122"/>
              </a:rPr>
              <a:t>模而抑制另一个</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有限温度下，由</a:t>
            </a:r>
            <a:r>
              <a:rPr lang="en-US" altLang="zh-CN" sz="1200">
                <a:solidFill>
                  <a:schemeClr val="tx1"/>
                </a:solidFill>
                <a:ea typeface="宋体" pitchFamily="2" charset="-122"/>
              </a:rPr>
              <a:t>STT</a:t>
            </a:r>
            <a:r>
              <a:rPr lang="zh-CN" altLang="en-US" sz="1200">
                <a:solidFill>
                  <a:schemeClr val="tx1"/>
                </a:solidFill>
                <a:ea typeface="宋体" pitchFamily="2" charset="-122"/>
              </a:rPr>
              <a:t>导致的</a:t>
            </a:r>
            <a:r>
              <a:rPr lang="en-US" altLang="zh-CN" sz="1200">
                <a:solidFill>
                  <a:schemeClr val="tx1"/>
                </a:solidFill>
                <a:ea typeface="宋体" pitchFamily="2" charset="-122"/>
              </a:rPr>
              <a:t>AFM</a:t>
            </a:r>
            <a:r>
              <a:rPr lang="zh-CN" altLang="en-US" sz="1200">
                <a:solidFill>
                  <a:schemeClr val="tx1"/>
                </a:solidFill>
                <a:ea typeface="宋体" pitchFamily="2" charset="-122"/>
              </a:rPr>
              <a:t>中两支</a:t>
            </a:r>
            <a:r>
              <a:rPr lang="en-US" altLang="zh-CN" sz="1200">
                <a:solidFill>
                  <a:schemeClr val="tx1"/>
                </a:solidFill>
                <a:ea typeface="宋体" pitchFamily="2" charset="-122"/>
              </a:rPr>
              <a:t>magnon</a:t>
            </a:r>
            <a:r>
              <a:rPr lang="zh-CN" altLang="en-US" sz="1200">
                <a:solidFill>
                  <a:schemeClr val="tx1"/>
                </a:solidFill>
                <a:ea typeface="宋体" pitchFamily="2" charset="-122"/>
              </a:rPr>
              <a:t>模式的产生</a:t>
            </a:r>
            <a:r>
              <a:rPr lang="en-US" altLang="zh-CN" sz="1200">
                <a:solidFill>
                  <a:schemeClr val="tx1"/>
                </a:solidFill>
                <a:ea typeface="宋体" pitchFamily="2" charset="-122"/>
              </a:rPr>
              <a:t>/</a:t>
            </a:r>
            <a:r>
              <a:rPr lang="zh-CN" altLang="en-US" sz="1200">
                <a:solidFill>
                  <a:schemeClr val="tx1"/>
                </a:solidFill>
                <a:ea typeface="宋体" pitchFamily="2" charset="-122"/>
              </a:rPr>
              <a:t>湮灭会产生净的自旋</a:t>
            </a:r>
            <a:r>
              <a:rPr lang="en-US" altLang="zh-CN" sz="1200">
                <a:solidFill>
                  <a:schemeClr val="tx1"/>
                </a:solidFill>
                <a:ea typeface="宋体" pitchFamily="2" charset="-122"/>
              </a:rPr>
              <a:t>p</a:t>
            </a:r>
            <a:r>
              <a:rPr lang="en-US" altLang="en-US" sz="1200">
                <a:solidFill>
                  <a:schemeClr val="tx1"/>
                </a:solidFill>
                <a:ea typeface="宋体" pitchFamily="2" charset="-122"/>
              </a:rPr>
              <a:t>umping</a:t>
            </a:r>
            <a:r>
              <a:rPr lang="zh-CN" altLang="en-US" sz="1200">
                <a:solidFill>
                  <a:schemeClr val="tx1"/>
                </a:solidFill>
                <a:ea typeface="宋体" pitchFamily="2" charset="-122"/>
              </a:rPr>
              <a:t>流</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此自旋流随</a:t>
            </a:r>
            <a:r>
              <a:rPr lang="en-US" altLang="zh-CN" sz="1200">
                <a:solidFill>
                  <a:schemeClr val="tx1"/>
                </a:solidFill>
                <a:ea typeface="宋体" pitchFamily="2" charset="-122"/>
              </a:rPr>
              <a:t>HM</a:t>
            </a:r>
            <a:r>
              <a:rPr lang="zh-CN" altLang="en-US" sz="1200">
                <a:solidFill>
                  <a:schemeClr val="tx1"/>
                </a:solidFill>
                <a:ea typeface="宋体" pitchFamily="2" charset="-122"/>
              </a:rPr>
              <a:t>中电流密度非线性的变化</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可以用外磁场控制电流到</a:t>
            </a:r>
            <a:r>
              <a:rPr lang="en-US" altLang="zh-CN" sz="1200">
                <a:solidFill>
                  <a:schemeClr val="tx1"/>
                </a:solidFill>
                <a:ea typeface="宋体" pitchFamily="2" charset="-122"/>
              </a:rPr>
              <a:t>magno</a:t>
            </a:r>
            <a:r>
              <a:rPr lang="en-US" altLang="en-US" sz="1200">
                <a:solidFill>
                  <a:schemeClr val="tx1"/>
                </a:solidFill>
                <a:ea typeface="宋体" pitchFamily="2" charset="-122"/>
              </a:rPr>
              <a:t>n</a:t>
            </a:r>
            <a:r>
              <a:rPr lang="zh-CN" altLang="en-US" sz="1200">
                <a:solidFill>
                  <a:schemeClr val="tx1"/>
                </a:solidFill>
                <a:ea typeface="宋体" pitchFamily="2" charset="-122"/>
              </a:rPr>
              <a:t>流的转化过程</a:t>
            </a:r>
            <a:endParaRPr lang="zh-CN" altLang="en-US" sz="1200">
              <a:solidFill>
                <a:schemeClr val="tx1"/>
              </a:solidFill>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483108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ea typeface="宋体" pitchFamily="2" charset="-122"/>
                <a:sym typeface="+mn-ea"/>
              </a:rPr>
              <a:t>            spin transfer torque</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true">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16457" y="43381"/>
            <a:ext cx="5727700" cy="398780"/>
          </a:xfrm>
          <a:prstGeom prst="rect">
            <a:avLst/>
          </a:prstGeom>
          <a:noFill/>
        </p:spPr>
        <p:txBody>
          <a:bodyPr wrap="none" rtlCol="0">
            <a:spAutoFit/>
          </a:bodyPr>
          <a:p>
            <a:pPr algn="l"/>
            <a:r>
              <a:rPr lang="en-US" sz="2000" dirty="0">
                <a:latin typeface="+mj-lt"/>
                <a:ea typeface="宋体" pitchFamily="2" charset="-122"/>
              </a:rPr>
              <a:t>HM1/Co/HM2三层膜中的单向自旋Hall磁阻与SOT</a:t>
            </a:r>
            <a:endParaRPr 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对双层</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三层膜做了纵向电压和</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all电压测量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发现了 SOT被增强，当</a:t>
            </a: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2的⾃旋</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all⻆相</a:t>
            </a:r>
            <a:r>
              <a:rPr lang="en-US" altLang="zh-CN" sz="1400" dirty="0">
                <a:solidFill>
                  <a:schemeClr val="tx1"/>
                </a:solidFill>
                <a:latin typeface="+mj-lt"/>
                <a:ea typeface="宋体" pitchFamily="2" charset="-122"/>
                <a:sym typeface="+mn-ea"/>
              </a:rPr>
              <a:t>反</a:t>
            </a:r>
            <a:r>
              <a:rPr lang="zh-CN" altLang="en-US" sz="1400" dirty="0">
                <a:solidFill>
                  <a:schemeClr val="tx1"/>
                </a:solidFill>
                <a:latin typeface="+mj-lt"/>
                <a:ea typeface="宋体" pitchFamily="2" charset="-122"/>
                <a:sym typeface="+mn-ea"/>
              </a:rPr>
              <a:t>时有USMR</a:t>
            </a:r>
            <a:r>
              <a:rPr lang="en-US" altLang="zh-CN" sz="1400" dirty="0">
                <a:solidFill>
                  <a:schemeClr val="tx1"/>
                </a:solidFill>
                <a:latin typeface="+mj-lt"/>
                <a:ea typeface="宋体" pitchFamily="2" charset="-122"/>
                <a:sym typeface="+mn-ea"/>
              </a:rPr>
              <a:t>增强</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三层膜中的USMR⽐双层膜中⾼了27%</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A</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G</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T</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R→</a:t>
            </a:r>
            <a:r>
              <a:rPr lang="en-US" altLang="zh-CN" sz="1400" dirty="0">
                <a:solidFill>
                  <a:schemeClr val="tx1"/>
                </a:solidFill>
                <a:latin typeface="+mj-lt"/>
                <a:ea typeface="宋体" pitchFamily="2" charset="-122"/>
                <a:sym typeface="+mn-ea"/>
              </a:rPr>
              <a:t>SMR</a:t>
            </a:r>
            <a:r>
              <a:rPr lang="zh-CN" altLang="en-US" sz="1400" dirty="0">
                <a:solidFill>
                  <a:schemeClr val="tx1"/>
                </a:solidFill>
                <a:latin typeface="+mj-lt"/>
                <a:ea typeface="宋体" pitchFamily="2" charset="-122"/>
                <a:sym typeface="+mn-ea"/>
              </a:rPr>
              <a:t>→ USMR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／F</a:t>
            </a:r>
            <a:r>
              <a:rPr lang="en-US" altLang="zh-CN" sz="1400" dirty="0">
                <a:solidFill>
                  <a:schemeClr val="tx1"/>
                </a:solidFill>
                <a:latin typeface="+mj-lt"/>
                <a:ea typeface="宋体" pitchFamily="2" charset="-122"/>
                <a:sym typeface="+mn-ea"/>
              </a:rPr>
              <a:t>MM</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⾃旋流可以从</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进⼊F</a:t>
            </a:r>
            <a:r>
              <a:rPr lang="en-US" altLang="zh-CN" sz="1400" dirty="0">
                <a:solidFill>
                  <a:schemeClr val="tx1"/>
                </a:solidFill>
                <a:latin typeface="+mj-lt"/>
                <a:ea typeface="宋体" pitchFamily="2" charset="-122"/>
                <a:sym typeface="+mn-ea"/>
              </a:rPr>
              <a:t>MI</a:t>
            </a:r>
            <a:r>
              <a:rPr lang="zh-CN" altLang="en-US" sz="1400" dirty="0">
                <a:solidFill>
                  <a:schemeClr val="tx1"/>
                </a:solidFill>
                <a:latin typeface="+mj-lt"/>
                <a:ea typeface="宋体" pitchFamily="2" charset="-122"/>
                <a:sym typeface="+mn-ea"/>
              </a:rPr>
              <a:t> </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强SOT可以翻转fm层的磁化⽅向，⽤以逻辑操作</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STT翻转磁矩主要</a:t>
            </a:r>
            <a:r>
              <a:rPr lang="en-US" altLang="zh-CN" sz="1400" dirty="0">
                <a:solidFill>
                  <a:schemeClr val="tx1"/>
                </a:solidFill>
                <a:latin typeface="+mj-lt"/>
                <a:ea typeface="宋体" pitchFamily="2" charset="-122"/>
                <a:sym typeface="+mn-ea"/>
              </a:rPr>
              <a:t>用</a:t>
            </a:r>
            <a:r>
              <a:rPr lang="zh-CN" altLang="en-US" sz="1400" dirty="0">
                <a:solidFill>
                  <a:schemeClr val="tx1"/>
                </a:solidFill>
                <a:latin typeface="+mj-lt"/>
                <a:ea typeface="宋体" pitchFamily="2" charset="-122"/>
                <a:sym typeface="+mn-ea"/>
              </a:rPr>
              <a:t>于磁隧穿结</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a:t>
            </a:r>
            <a:r>
              <a:rPr lang="en-US" altLang="zh-CN" sz="1400" dirty="0">
                <a:solidFill>
                  <a:schemeClr val="tx1"/>
                </a:solidFill>
                <a:latin typeface="+mj-lt"/>
                <a:ea typeface="宋体" pitchFamily="2" charset="-122"/>
                <a:sym typeface="+mn-ea"/>
              </a:rPr>
              <a:t>TT</a:t>
            </a:r>
            <a:r>
              <a:rPr lang="zh-CN" altLang="en-US" sz="1400" dirty="0">
                <a:solidFill>
                  <a:schemeClr val="tx1"/>
                </a:solidFill>
                <a:latin typeface="+mj-lt"/>
                <a:ea typeface="宋体" pitchFamily="2" charset="-122"/>
                <a:sym typeface="+mn-ea"/>
              </a:rPr>
              <a:t>与SOT相结合的⽅法更⾼效</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层与</a:t>
            </a:r>
            <a:r>
              <a:rPr lang="en-US" altLang="zh-CN" sz="1400" dirty="0">
                <a:solidFill>
                  <a:schemeClr val="tx1"/>
                </a:solidFill>
                <a:latin typeface="+mj-lt"/>
                <a:ea typeface="宋体" pitchFamily="2" charset="-122"/>
                <a:sym typeface="+mn-ea"/>
              </a:rPr>
              <a:t>FMI</a:t>
            </a:r>
            <a:r>
              <a:rPr lang="zh-CN" altLang="en-US" sz="1400" dirty="0">
                <a:solidFill>
                  <a:schemeClr val="tx1"/>
                </a:solidFill>
                <a:latin typeface="+mj-lt"/>
                <a:ea typeface="宋体" pitchFamily="2" charset="-122"/>
                <a:sym typeface="+mn-ea"/>
              </a:rPr>
              <a:t>层间插⼊轻元素可以提⾼SOT效率[26-31]</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USMR正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于磁矩m,正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于电流容度J[33</a:t>
            </a:r>
            <a:r>
              <a:rPr lang="en-US" altLang="zh-CN" sz="1400" dirty="0">
                <a:solidFill>
                  <a:schemeClr val="tx1"/>
                </a:solidFill>
                <a:latin typeface="+mj-lt"/>
                <a:ea typeface="宋体" pitchFamily="2" charset="-122"/>
                <a:sym typeface="+mn-ea"/>
              </a:rPr>
              <a:t>]</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USMR能测量面内磁化方向或外加电流方向，可以应用于多态存贮器件的读取操作</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实验上也发现在Pt/Co双层膜中间插入Cu中间层可以增强USMR[43]</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二次</a:t>
            </a:r>
            <a:r>
              <a:rPr lang="en-US" altLang="zh-CN" sz="1400" dirty="0">
                <a:latin typeface="+mj-lt"/>
                <a:ea typeface="宋体" pitchFamily="2" charset="-122"/>
                <a:sym typeface="+mn-ea"/>
              </a:rPr>
              <a:t>简谐的横向Hall电</a:t>
            </a:r>
            <a:r>
              <a:rPr lang="en-US" altLang="en-US" sz="1400" dirty="0">
                <a:latin typeface="+mj-lt"/>
                <a:ea typeface="宋体" pitchFamily="2" charset="-122"/>
                <a:sym typeface="+mn-ea"/>
              </a:rPr>
              <a:t>压公式[50,51]：</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true"/>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486177" y="91641"/>
            <a:ext cx="2588895" cy="398780"/>
          </a:xfrm>
          <a:prstGeom prst="rect">
            <a:avLst/>
          </a:prstGeom>
          <a:noFill/>
        </p:spPr>
        <p:txBody>
          <a:bodyPr wrap="none" rtlCol="0">
            <a:spAutoFit/>
          </a:bodyPr>
          <a:p>
            <a:pPr algn="l"/>
            <a:r>
              <a:rPr lang="zh-CN" altLang="en-US" sz="2000" dirty="0">
                <a:latin typeface="+mj-lt"/>
                <a:ea typeface="宋体" pitchFamily="2" charset="-122"/>
              </a:rPr>
              <a:t>自旋波</a:t>
            </a:r>
            <a:r>
              <a:rPr lang="en-US" altLang="zh-CN" sz="2000" dirty="0">
                <a:latin typeface="+mj-lt"/>
                <a:ea typeface="宋体" pitchFamily="2" charset="-122"/>
              </a:rPr>
              <a:t>f</a:t>
            </a:r>
            <a:r>
              <a:rPr lang="en-US" altLang="en-US" sz="2000" dirty="0">
                <a:latin typeface="+mj-lt"/>
                <a:ea typeface="宋体" pitchFamily="2" charset="-122"/>
              </a:rPr>
              <a:t>requency comb</a:t>
            </a:r>
            <a:endParaRPr lang="en-US"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https://arxiv.org/pdf/2104.11491.pdf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66040" y="549275"/>
            <a:ext cx="7306945" cy="249174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本文实验上发现：在微观波导结构中，基于传播中的自旋波的非线性作用可以产生自旋波</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仪器：时间、空间分辨的布里渊光散射谱仪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通过同时激了不同频率的自旋波，可以导致四</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散射过程的级联，并最终导致定义良好的</a:t>
            </a:r>
            <a:r>
              <a:rPr lang="en-US" altLang="zh-CN" sz="1200" dirty="0">
                <a:solidFill>
                  <a:schemeClr val="tx1"/>
                </a:solidFill>
                <a:latin typeface="+mj-lt"/>
                <a:ea typeface="宋体" pitchFamily="2" charset="-122"/>
                <a:sym typeface="+mn-ea"/>
              </a:rPr>
              <a:t>f</a:t>
            </a:r>
            <a:r>
              <a:rPr lang="en-US" altLang="en-US" sz="1200" dirty="0">
                <a:solidFill>
                  <a:schemeClr val="tx1"/>
                </a:solidFill>
                <a:latin typeface="+mj-lt"/>
                <a:ea typeface="宋体" pitchFamily="2" charset="-122"/>
                <a:sym typeface="+mn-ea"/>
              </a:rPr>
              <a:t>requency comb</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谱的权重可以通过输入信号的振幅和频率来调节</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本文提出了一个可以模拟</a:t>
            </a:r>
            <a:r>
              <a:rPr lang="zh-CN" altLang="en-US" sz="1200" dirty="0">
                <a:solidFill>
                  <a:srgbClr val="FF0000"/>
                </a:solidFill>
                <a:latin typeface="+mj-lt"/>
                <a:ea typeface="宋体" pitchFamily="2" charset="-122"/>
                <a:sym typeface="+mn-ea"/>
              </a:rPr>
              <a:t>四</a:t>
            </a:r>
            <a:r>
              <a:rPr lang="en-US" altLang="zh-CN" sz="1200" dirty="0">
                <a:solidFill>
                  <a:srgbClr val="FF0000"/>
                </a:solidFill>
                <a:latin typeface="+mj-lt"/>
                <a:ea typeface="宋体" pitchFamily="2" charset="-122"/>
                <a:sym typeface="+mn-ea"/>
              </a:rPr>
              <a:t>m</a:t>
            </a:r>
            <a:r>
              <a:rPr lang="en-US" altLang="en-US" sz="1200" dirty="0">
                <a:solidFill>
                  <a:srgbClr val="FF0000"/>
                </a:solidFill>
                <a:latin typeface="+mj-lt"/>
                <a:ea typeface="宋体" pitchFamily="2" charset="-122"/>
                <a:sym typeface="+mn-ea"/>
              </a:rPr>
              <a:t>agnon</a:t>
            </a:r>
            <a:r>
              <a:rPr lang="zh-CN" altLang="en-US" sz="1200" dirty="0">
                <a:solidFill>
                  <a:srgbClr val="FF0000"/>
                </a:solidFill>
                <a:latin typeface="+mj-lt"/>
                <a:ea typeface="宋体" pitchFamily="2" charset="-122"/>
                <a:sym typeface="+mn-ea"/>
              </a:rPr>
              <a:t>的散射</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的模型，此模型可以产生</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光学</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极大地提高了频率测量的精度</a:t>
            </a:r>
            <a:endParaRPr lang="zh-CN" altLang="en-US" sz="1200" dirty="0">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固态磁性中的</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（等间距分布的自旋波模式）由非线性的相互作用产生</a:t>
            </a:r>
            <a:r>
              <a:rPr lang="en-US" altLang="zh-CN" sz="1200" dirty="0">
                <a:latin typeface="+mj-lt"/>
                <a:ea typeface="宋体" pitchFamily="2" charset="-122"/>
                <a:sym typeface="+mn-ea"/>
              </a:rPr>
              <a:t>(modulation instabilities)</a:t>
            </a:r>
            <a:endParaRPr lang="en-US" altLang="zh-CN" sz="1200" dirty="0">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一般描述：两个初始</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衰减成两个不同能量动量的次级</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，但保持总能量、动量不变</a:t>
            </a:r>
            <a:r>
              <a:rPr lang="en-US" altLang="zh-CN" sz="1200" dirty="0">
                <a:solidFill>
                  <a:schemeClr val="tx1"/>
                </a:solidFill>
                <a:latin typeface="+mj-lt"/>
                <a:ea typeface="宋体" pitchFamily="2" charset="-122"/>
                <a:sym typeface="+mn-ea"/>
              </a:rPr>
              <a:t> [15,18]</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是高阶过程，本文通过主动地控制</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来生成</a:t>
            </a:r>
            <a:r>
              <a:rPr lang="en-US" altLang="zh-CN" sz="1200" dirty="0">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4544695" y="3715385"/>
            <a:ext cx="2483485" cy="814705"/>
          </a:xfrm>
          <a:prstGeom prst="rect">
            <a:avLst/>
          </a:prstGeom>
        </p:spPr>
      </p:pic>
      <p:pic>
        <p:nvPicPr>
          <p:cNvPr id="5" name="Picture 4" descr="/home/ligy/Pictures/1.png1"/>
          <p:cNvPicPr>
            <a:picLocks noChangeAspect="true"/>
          </p:cNvPicPr>
          <p:nvPr/>
        </p:nvPicPr>
        <p:blipFill>
          <a:blip r:embed="rId2"/>
          <a:srcRect/>
          <a:stretch>
            <a:fillRect/>
          </a:stretch>
        </p:blipFill>
        <p:spPr>
          <a:xfrm>
            <a:off x="16510" y="2966085"/>
            <a:ext cx="3457575" cy="2672080"/>
          </a:xfrm>
          <a:prstGeom prst="rect">
            <a:avLst/>
          </a:prstGeom>
        </p:spPr>
      </p:pic>
      <p:cxnSp>
        <p:nvCxnSpPr>
          <p:cNvPr id="6" name="Straight Arrow Connector 5"/>
          <p:cNvCxnSpPr/>
          <p:nvPr/>
        </p:nvCxnSpPr>
        <p:spPr>
          <a:xfrm flipV="true">
            <a:off x="2957195" y="4808220"/>
            <a:ext cx="772795" cy="7810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9" idx="1"/>
          </p:cNvCxnSpPr>
          <p:nvPr/>
        </p:nvCxnSpPr>
        <p:spPr>
          <a:xfrm flipV="true">
            <a:off x="2957195" y="5073650"/>
            <a:ext cx="694055" cy="76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3651250" y="4629150"/>
            <a:ext cx="489585" cy="306705"/>
          </a:xfrm>
          <a:prstGeom prst="rect">
            <a:avLst/>
          </a:prstGeom>
          <a:noFill/>
        </p:spPr>
        <p:txBody>
          <a:bodyPr wrap="none" rtlCol="0">
            <a:spAutoFit/>
          </a:bodyPr>
          <a:p>
            <a:r>
              <a:rPr lang="en-US" altLang="en-US" sz="1400"/>
              <a:t>RF1</a:t>
            </a:r>
            <a:endParaRPr lang="en-US" altLang="en-US" sz="1400"/>
          </a:p>
        </p:txBody>
      </p:sp>
      <p:sp>
        <p:nvSpPr>
          <p:cNvPr id="9" name="Text Box 8"/>
          <p:cNvSpPr txBox="true"/>
          <p:nvPr/>
        </p:nvSpPr>
        <p:spPr>
          <a:xfrm>
            <a:off x="3651250" y="4919980"/>
            <a:ext cx="489585" cy="306705"/>
          </a:xfrm>
          <a:prstGeom prst="rect">
            <a:avLst/>
          </a:prstGeom>
          <a:noFill/>
        </p:spPr>
        <p:txBody>
          <a:bodyPr wrap="none" rtlCol="0">
            <a:spAutoFit/>
          </a:bodyPr>
          <a:p>
            <a:r>
              <a:rPr lang="en-US" altLang="en-US" sz="1400"/>
              <a:t>RF2</a:t>
            </a:r>
            <a:endParaRPr lang="en-US" altLang="en-US" sz="1400"/>
          </a:p>
        </p:txBody>
      </p:sp>
      <p:pic>
        <p:nvPicPr>
          <p:cNvPr id="10" name="Picture 9" descr="/home/ligy/Pictures/1.png1"/>
          <p:cNvPicPr>
            <a:picLocks noChangeAspect="true"/>
          </p:cNvPicPr>
          <p:nvPr/>
        </p:nvPicPr>
        <p:blipFill>
          <a:blip r:embed="rId3"/>
          <a:srcRect/>
          <a:stretch>
            <a:fillRect/>
          </a:stretch>
        </p:blipFill>
        <p:spPr>
          <a:xfrm>
            <a:off x="4495800" y="4675505"/>
            <a:ext cx="2483485" cy="405765"/>
          </a:xfrm>
          <a:prstGeom prst="rect">
            <a:avLst/>
          </a:prstGeom>
        </p:spPr>
      </p:pic>
      <p:sp>
        <p:nvSpPr>
          <p:cNvPr id="11" name="Text Box 10"/>
          <p:cNvSpPr txBox="true"/>
          <p:nvPr/>
        </p:nvSpPr>
        <p:spPr>
          <a:xfrm>
            <a:off x="3990340" y="3147695"/>
            <a:ext cx="3336290" cy="52197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非线性自旋波动力学的哈密顿量形式</a:t>
            </a:r>
            <a:r>
              <a:rPr lang="en-US" altLang="zh-CN" sz="1400">
                <a:ea typeface="宋体" pitchFamily="2" charset="-122"/>
              </a:rPr>
              <a:t>[18,27]</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54500" cy="398780"/>
          </a:xfrm>
          <a:prstGeom prst="rect">
            <a:avLst/>
          </a:prstGeom>
          <a:noFill/>
        </p:spPr>
        <p:txBody>
          <a:bodyPr wrap="none" rtlCol="0">
            <a:spAutoFit/>
          </a:bodyPr>
          <a:p>
            <a:pPr algn="l"/>
            <a:r>
              <a:rPr lang="en-US" sz="2000" dirty="0">
                <a:latin typeface="+mj-lt"/>
                <a:ea typeface="宋体" pitchFamily="2" charset="-122"/>
              </a:rPr>
              <a:t>shot noise</a:t>
            </a:r>
            <a:r>
              <a:rPr lang="zh-CN" altLang="en-US" sz="2000" dirty="0">
                <a:latin typeface="+mj-lt"/>
                <a:ea typeface="宋体" pitchFamily="2" charset="-122"/>
              </a:rPr>
              <a:t>总是能反映准粒子电荷吗？</a:t>
            </a:r>
            <a:endParaRPr lang="en-US" altLang="zh-CN" sz="2000" dirty="0">
              <a:latin typeface="+mj-lt"/>
              <a:ea typeface="宋体" pitchFamily="2" charset="-122"/>
            </a:endParaRPr>
          </a:p>
        </p:txBody>
      </p:sp>
      <p:sp>
        <p:nvSpPr>
          <p:cNvPr id="3" name="Text Box 2"/>
          <p:cNvSpPr txBox="true"/>
          <p:nvPr/>
        </p:nvSpPr>
        <p:spPr>
          <a:xfrm>
            <a:off x="4942205" y="421640"/>
            <a:ext cx="2560955" cy="275590"/>
          </a:xfrm>
          <a:prstGeom prst="rect">
            <a:avLst/>
          </a:prstGeom>
          <a:noFill/>
        </p:spPr>
        <p:txBody>
          <a:bodyPr wrap="square" rtlCol="0">
            <a:spAutoFit/>
          </a:bodyPr>
          <a:p>
            <a:r>
              <a:rPr lang="en-US" altLang="en-US" sz="1200">
                <a:sym typeface="+mn-ea"/>
              </a:rPr>
              <a:t>https://arxiv.org/pdf/2111.05575.pdf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51435" y="697230"/>
            <a:ext cx="7306945" cy="119888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准粒子分数电荷是量子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效应的一个基本特性</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电荷用中等温度下</a:t>
            </a:r>
            <a:r>
              <a:rPr lang="en-US" altLang="zh-CN" sz="1200" dirty="0">
                <a:solidFill>
                  <a:schemeClr val="tx1"/>
                </a:solidFill>
                <a:latin typeface="+mj-lt"/>
                <a:ea typeface="宋体" pitchFamily="2" charset="-122"/>
                <a:sym typeface="+mn-ea"/>
              </a:rPr>
              <a:t>(T&gt;30mK)</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a:t>
            </a:r>
            <a:r>
              <a:rPr lang="en-US" altLang="zh-CN" sz="1200" dirty="0">
                <a:solidFill>
                  <a:schemeClr val="tx1"/>
                </a:solidFill>
                <a:latin typeface="+mj-lt"/>
                <a:ea typeface="宋体" pitchFamily="2" charset="-122"/>
                <a:sym typeface="+mn-ea"/>
              </a:rPr>
              <a:t>F=e*/e</a:t>
            </a:r>
            <a:r>
              <a:rPr lang="zh-CN" altLang="en-US" sz="1200" dirty="0">
                <a:solidFill>
                  <a:schemeClr val="tx1"/>
                </a:solidFill>
                <a:latin typeface="+mj-lt"/>
                <a:ea typeface="宋体" pitchFamily="2" charset="-122"/>
                <a:sym typeface="+mn-ea"/>
              </a:rPr>
              <a:t>，通过</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来测量，</a:t>
            </a:r>
            <a:r>
              <a:rPr lang="en-US" altLang="zh-CN" sz="1200" dirty="0">
                <a:solidFill>
                  <a:schemeClr val="tx1"/>
                </a:solidFill>
                <a:latin typeface="+mj-lt"/>
                <a:ea typeface="宋体" pitchFamily="2" charset="-122"/>
                <a:sym typeface="+mn-ea"/>
              </a:rPr>
              <a:t>e*</a:t>
            </a:r>
            <a:r>
              <a:rPr lang="zh-CN" altLang="en-US" sz="1200" dirty="0">
                <a:solidFill>
                  <a:schemeClr val="tx1"/>
                </a:solidFill>
                <a:latin typeface="+mj-lt"/>
                <a:ea typeface="宋体" pitchFamily="2" charset="-122"/>
                <a:sym typeface="+mn-ea"/>
              </a:rPr>
              <a:t>是准粒子电荷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latin typeface="+mj-lt"/>
                <a:ea typeface="宋体" pitchFamily="2" charset="-122"/>
                <a:sym typeface="+mn-ea"/>
              </a:rPr>
              <a:t>本文</a:t>
            </a:r>
            <a:r>
              <a:rPr lang="zh-CN" altLang="en-US" sz="1200" dirty="0">
                <a:solidFill>
                  <a:schemeClr val="tx1"/>
                </a:solidFill>
                <a:latin typeface="+mj-lt"/>
                <a:ea typeface="宋体" pitchFamily="2" charset="-122"/>
                <a:sym typeface="+mn-ea"/>
              </a:rPr>
              <a:t>发现：在低温下</a:t>
            </a:r>
            <a:r>
              <a:rPr lang="en-US" altLang="zh-CN" sz="1200" dirty="0">
                <a:solidFill>
                  <a:schemeClr val="tx1"/>
                </a:solidFill>
                <a:latin typeface="+mj-lt"/>
                <a:ea typeface="宋体" pitchFamily="2" charset="-122"/>
                <a:sym typeface="+mn-ea"/>
              </a:rPr>
              <a:t>(T&lt;10mK)</a:t>
            </a:r>
            <a:r>
              <a:rPr lang="zh-CN" altLang="en-US" sz="1200" dirty="0">
                <a:solidFill>
                  <a:schemeClr val="tx1"/>
                </a:solidFill>
                <a:latin typeface="+mj-lt"/>
                <a:ea typeface="宋体" pitchFamily="2" charset="-122"/>
                <a:sym typeface="+mn-ea"/>
              </a:rPr>
              <a:t>，</a:t>
            </a:r>
            <a:r>
              <a:rPr lang="en-US" altLang="zh-CN" sz="1200" dirty="0">
                <a:solidFill>
                  <a:schemeClr val="tx1"/>
                </a:solidFill>
                <a:latin typeface="+mj-lt"/>
                <a:ea typeface="宋体" pitchFamily="2" charset="-122"/>
                <a:sym typeface="+mn-ea"/>
              </a:rPr>
              <a:t>F</a:t>
            </a:r>
            <a:r>
              <a:rPr lang="zh-CN" altLang="en-US" sz="1200" dirty="0">
                <a:solidFill>
                  <a:schemeClr val="tx1"/>
                </a:solidFill>
                <a:latin typeface="+mj-lt"/>
                <a:ea typeface="宋体" pitchFamily="2" charset="-122"/>
                <a:sym typeface="+mn-ea"/>
              </a:rPr>
              <a:t>等于体填充数，同时在中间电导平台处也发现了噪声（不应该有噪声</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与目前认识相反，在低温下，分数量子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效应中的</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不能反映准粒子电荷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本文发现，电荷与中立模式的作用可以产生</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，其</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因子为估填充数。</a:t>
            </a:r>
            <a:endParaRPr lang="zh-CN" altLang="en-US" sz="1200" dirty="0">
              <a:solidFill>
                <a:schemeClr val="tx1"/>
              </a:solidFill>
              <a:latin typeface="+mj-lt"/>
              <a:ea typeface="宋体"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08585" y="589915"/>
            <a:ext cx="7306945" cy="504634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反演反对称磁性结构中的自旋轨道耦合</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是个强大的工具，用以产生复杂磁结构、电荷与自旋的相互转换、控制磁化动力学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电流诱导的</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用以从晶格往自旋系统传递角动量，可以导致持续的磁铁磁或反铁磁结构的</a:t>
            </a:r>
            <a:r>
              <a:rPr lang="zh-CN" altLang="en-US" sz="1400" dirty="0">
                <a:latin typeface="+mj-lt"/>
                <a:ea typeface="宋体" pitchFamily="2" charset="-122"/>
                <a:sym typeface="+mn-ea"/>
              </a:rPr>
              <a:t>震荡（</a:t>
            </a:r>
            <a:r>
              <a:rPr lang="en-US" altLang="zh-CN" sz="1400" dirty="0">
                <a:latin typeface="+mj-lt"/>
                <a:ea typeface="宋体" pitchFamily="2" charset="-122"/>
                <a:sym typeface="+mn-ea"/>
              </a:rPr>
              <a:t>SW</a:t>
            </a:r>
            <a:r>
              <a:rPr lang="zh-CN" altLang="en-US" sz="1400" dirty="0">
                <a:latin typeface="+mj-lt"/>
                <a:ea typeface="宋体" pitchFamily="2" charset="-122"/>
                <a:sym typeface="+mn-ea"/>
              </a:rPr>
              <a:t>）和翻转</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也可以操控磁序</a:t>
            </a:r>
            <a:r>
              <a:rPr lang="en-US" altLang="zh-CN" sz="1400" dirty="0">
                <a:solidFill>
                  <a:schemeClr val="tx1"/>
                </a:solidFill>
                <a:latin typeface="+mj-lt"/>
                <a:ea typeface="宋体" pitchFamily="2" charset="-122"/>
                <a:sym typeface="+mn-ea"/>
              </a:rPr>
              <a:t>,domain wall</a:t>
            </a:r>
            <a:r>
              <a:rPr lang="en-US"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skyrmion</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在数据存贮、磁振子应用等方向有重要意义</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关于SOC的微观机制产生于相对论型的量子力学Dirac方程</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在磁性材料中，SOC对以下现象有重要贡献：磁化进动阻尼、反常Hall效应(</a:t>
            </a:r>
            <a:r>
              <a:rPr lang="en-US" altLang="zh-CN" sz="1400" dirty="0">
                <a:latin typeface="+mj-lt"/>
                <a:ea typeface="宋体" pitchFamily="2" charset="-122"/>
                <a:sym typeface="+mn-ea"/>
              </a:rPr>
              <a:t>Nagaosa 2010</a:t>
            </a:r>
            <a:r>
              <a:rPr lang="en-US" altLang="en-US" sz="1400" dirty="0">
                <a:latin typeface="+mj-lt"/>
                <a:ea typeface="宋体" pitchFamily="2" charset="-122"/>
                <a:sym typeface="+mn-ea"/>
              </a:rPr>
              <a:t>)</a:t>
            </a:r>
            <a:r>
              <a:rPr lang="en-US" altLang="zh-CN" sz="1400" dirty="0">
                <a:solidFill>
                  <a:schemeClr val="tx1"/>
                </a:solidFill>
                <a:latin typeface="+mj-lt"/>
                <a:ea typeface="宋体" pitchFamily="2" charset="-122"/>
                <a:sym typeface="+mn-ea"/>
              </a:rPr>
              <a:t>、各向异性磁阻(AMR, 1975)、自旋迟豫(Dyakonov,2008)</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过去的三十年，自旋电子学已经发展出了用以代替磁场来在纳米磁体中读写信息的方法：电流诱导的</a:t>
            </a:r>
            <a:r>
              <a:rPr lang="en-US" altLang="zh-CN" sz="1400" b="1" dirty="0">
                <a:solidFill>
                  <a:srgbClr val="FF0000"/>
                </a:solidFill>
                <a:latin typeface="+mj-lt"/>
                <a:ea typeface="宋体" pitchFamily="2" charset="-122"/>
                <a:sym typeface="+mn-ea"/>
              </a:rPr>
              <a:t>自旋力矩</a:t>
            </a:r>
            <a:r>
              <a:rPr lang="en-US" altLang="zh-CN" sz="1400" dirty="0">
                <a:solidFill>
                  <a:schemeClr val="tx1"/>
                </a:solidFill>
                <a:latin typeface="+mj-lt"/>
                <a:ea typeface="宋体" pitchFamily="2" charset="-122"/>
                <a:sym typeface="+mn-ea"/>
              </a:rPr>
              <a:t>（可集成）</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在两个非共线的磁性层之间传递</a:t>
            </a:r>
            <a:r>
              <a:rPr lang="zh-CN" altLang="en-US" sz="1400" dirty="0">
                <a:solidFill>
                  <a:srgbClr val="FF0000"/>
                </a:solidFill>
                <a:latin typeface="+mj-lt"/>
                <a:ea typeface="宋体" pitchFamily="2" charset="-122"/>
                <a:sym typeface="+mn-ea"/>
              </a:rPr>
              <a:t>自旋角动量</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是目前磁</a:t>
            </a:r>
            <a:r>
              <a:rPr lang="en-US" altLang="zh-CN" sz="1400" dirty="0">
                <a:solidFill>
                  <a:schemeClr val="tx1"/>
                </a:solidFill>
                <a:latin typeface="+mj-lt"/>
                <a:ea typeface="宋体" pitchFamily="2" charset="-122"/>
                <a:sym typeface="+mn-ea"/>
              </a:rPr>
              <a:t>RAMs</a:t>
            </a:r>
            <a:r>
              <a:rPr lang="zh-CN" altLang="en-US" sz="1400" dirty="0">
                <a:solidFill>
                  <a:schemeClr val="tx1"/>
                </a:solidFill>
                <a:latin typeface="+mj-lt"/>
                <a:ea typeface="宋体" pitchFamily="2" charset="-122"/>
                <a:sym typeface="+mn-ea"/>
              </a:rPr>
              <a:t>中控制比特状态的方法。在</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起消极作用：导致自旋迟豫与磁的阻尼，导致通过参照层的电流产生自旋极化，并导致磁化方向的翻转</a:t>
            </a:r>
            <a:r>
              <a:rPr lang="en-US" altLang="zh-CN" sz="1400" dirty="0">
                <a:solidFill>
                  <a:schemeClr val="tx1"/>
                </a:solidFill>
                <a:latin typeface="+mj-lt"/>
                <a:ea typeface="宋体" pitchFamily="2" charset="-122"/>
                <a:sym typeface="+mn-ea"/>
              </a:rPr>
              <a:t>(AMR?)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本文关注</a:t>
            </a:r>
            <a:r>
              <a:rPr lang="zh-CN" altLang="en-US" sz="1400" dirty="0">
                <a:solidFill>
                  <a:schemeClr val="tx1"/>
                </a:solidFill>
                <a:latin typeface="+mj-lt"/>
                <a:ea typeface="宋体" pitchFamily="2" charset="-122"/>
                <a:sym typeface="+mn-ea"/>
              </a:rPr>
              <a:t>另一种自旋力矩：</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（从格点到自旋系统，传递</a:t>
            </a:r>
            <a:r>
              <a:rPr lang="zh-CN" altLang="en-US" sz="1400" dirty="0">
                <a:solidFill>
                  <a:srgbClr val="FF0000"/>
                </a:solidFill>
                <a:latin typeface="+mj-lt"/>
                <a:ea typeface="宋体" pitchFamily="2" charset="-122"/>
                <a:sym typeface="+mn-ea"/>
              </a:rPr>
              <a:t>轨道角动量</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的几种微观机制：</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1. </a:t>
            </a:r>
            <a:r>
              <a:rPr lang="en-US" altLang="zh-CN" sz="1400" dirty="0">
                <a:solidFill>
                  <a:srgbClr val="FF0000"/>
                </a:solidFill>
                <a:latin typeface="+mj-lt"/>
                <a:ea typeface="宋体" pitchFamily="2" charset="-122"/>
                <a:sym typeface="+mn-ea"/>
              </a:rPr>
              <a:t>i</a:t>
            </a:r>
            <a:r>
              <a:rPr lang="en-US" altLang="en-US" sz="1400" dirty="0">
                <a:solidFill>
                  <a:srgbClr val="FF0000"/>
                </a:solidFill>
                <a:latin typeface="+mj-lt"/>
                <a:ea typeface="宋体" pitchFamily="2" charset="-122"/>
                <a:sym typeface="+mn-ea"/>
              </a:rPr>
              <a:t>SGE-SOT</a:t>
            </a:r>
            <a:r>
              <a:rPr lang="en-US" altLang="en-US"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平行于反演破缺界面流动的电流由于</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产生自旋密度，此自旋密度通过交换耦合给邻近的磁性层中的磁化</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施加一个力矩</a:t>
            </a:r>
            <a:r>
              <a:rPr lang="en-US" altLang="zh-CN" sz="1400" dirty="0">
                <a:solidFill>
                  <a:schemeClr val="tx1"/>
                </a:solidFill>
                <a:latin typeface="+mj-lt"/>
                <a:ea typeface="宋体" pitchFamily="2" charset="-122"/>
                <a:sym typeface="+mn-ea"/>
              </a:rPr>
              <a:t>[Manchon</a:t>
            </a:r>
            <a:r>
              <a:rPr lang="en-US" altLang="en-US" sz="1400" dirty="0">
                <a:solidFill>
                  <a:schemeClr val="tx1"/>
                </a:solidFill>
                <a:latin typeface="+mj-lt"/>
                <a:ea typeface="宋体" pitchFamily="2" charset="-122"/>
                <a:sym typeface="+mn-ea"/>
              </a:rPr>
              <a:t> </a:t>
            </a:r>
            <a:r>
              <a:rPr lang="en-US" altLang="zh-CN" sz="1400" dirty="0">
                <a:solidFill>
                  <a:schemeClr val="tx1"/>
                </a:solidFill>
                <a:latin typeface="+mj-lt"/>
                <a:ea typeface="宋体" pitchFamily="2" charset="-122"/>
                <a:sym typeface="+mn-ea"/>
              </a:rPr>
              <a:t>and Zhang, 2008</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。这个机制产生的效应：Rashba-Edelstein effect ， the inverse spin galvanic</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effect (iSGE)</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界面效应</a:t>
            </a:r>
            <a:r>
              <a:rPr lang="en-US" altLang="zh-CN" sz="1400" b="1" dirty="0">
                <a:solidFill>
                  <a:srgbClr val="FF0000"/>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2. </a:t>
            </a:r>
            <a:r>
              <a:rPr lang="en-US" altLang="en-US" sz="1400" dirty="0">
                <a:solidFill>
                  <a:srgbClr val="FF0000"/>
                </a:solidFill>
                <a:latin typeface="+mj-lt"/>
                <a:ea typeface="宋体" pitchFamily="2" charset="-122"/>
                <a:sym typeface="+mn-ea"/>
              </a:rPr>
              <a:t>SHE-SOT</a:t>
            </a:r>
            <a:r>
              <a:rPr lang="en-US" altLang="en-US" sz="1400" dirty="0">
                <a:solidFill>
                  <a:schemeClr val="tx1"/>
                </a:solidFill>
                <a:latin typeface="+mj-lt"/>
                <a:ea typeface="宋体" pitchFamily="2" charset="-122"/>
                <a:sym typeface="+mn-ea"/>
              </a:rPr>
              <a:t>: SOC</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在非磁金属中产生一个自旋流，自旋流传播到界面后被邻近铁磁体以磁化力矩的形式吸收。</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块体效应</a:t>
            </a:r>
            <a:r>
              <a:rPr lang="en-US" altLang="zh-CN" sz="1400" b="1" dirty="0">
                <a:solidFill>
                  <a:srgbClr val="FF0000"/>
                </a:solidFill>
                <a:latin typeface="+mj-lt"/>
                <a:ea typeface="宋体" pitchFamily="2" charset="-122"/>
                <a:sym typeface="+mn-ea"/>
              </a:rPr>
              <a:t>)</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1.2. </a:t>
            </a:r>
            <a:r>
              <a:rPr lang="zh-CN" altLang="en-US" sz="1400" dirty="0">
                <a:solidFill>
                  <a:schemeClr val="tx1"/>
                </a:solidFill>
                <a:latin typeface="+mj-lt"/>
                <a:ea typeface="宋体" pitchFamily="2" charset="-122"/>
                <a:sym typeface="+mn-ea"/>
              </a:rPr>
              <a:t>机制可以同时贡献</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，并且在常用的</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尺寸结构中，两种机制的界线也变得模糊）</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3. </a:t>
            </a:r>
            <a:r>
              <a:rPr lang="zh-CN" altLang="en-US" sz="1400" dirty="0">
                <a:solidFill>
                  <a:schemeClr val="tx1"/>
                </a:solidFill>
                <a:latin typeface="+mj-lt"/>
                <a:ea typeface="宋体" pitchFamily="2" charset="-122"/>
                <a:sym typeface="+mn-ea"/>
              </a:rPr>
              <a:t>未知机制对</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的贡献：界面氧化、铁磁体中流动的自旋极化电流感受到的自旋依赖的散射</a:t>
            </a:r>
            <a:endParaRPr lang="en-US" altLang="zh-CN" sz="1400" dirty="0">
              <a:solidFill>
                <a:schemeClr val="tx1"/>
              </a:solidFill>
              <a:latin typeface="+mj-lt"/>
              <a:ea typeface="宋体"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4655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56515" y="886460"/>
            <a:ext cx="7448550" cy="45808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692"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38100" y="1055370"/>
            <a:ext cx="7448550" cy="2590800"/>
          </a:xfrm>
          <a:prstGeom prst="rect">
            <a:avLst/>
          </a:prstGeom>
        </p:spPr>
      </p:pic>
      <p:sp>
        <p:nvSpPr>
          <p:cNvPr id="5" name="Text Box 4"/>
          <p:cNvSpPr txBox="true"/>
          <p:nvPr/>
        </p:nvSpPr>
        <p:spPr>
          <a:xfrm>
            <a:off x="345440" y="662305"/>
            <a:ext cx="1649095" cy="337185"/>
          </a:xfrm>
          <a:prstGeom prst="rect">
            <a:avLst/>
          </a:prstGeom>
          <a:noFill/>
        </p:spPr>
        <p:txBody>
          <a:bodyPr wrap="square" rtlCol="0">
            <a:spAutoFit/>
          </a:bodyPr>
          <a:p>
            <a:r>
              <a:rPr lang="zh-CN" altLang="en-US" sz="1600">
                <a:ea typeface="宋体" pitchFamily="2" charset="-122"/>
              </a:rPr>
              <a:t>垂直电流</a:t>
            </a:r>
            <a:r>
              <a:rPr lang="en-US" altLang="en-US" sz="1600"/>
              <a:t>STT</a:t>
            </a:r>
            <a:endParaRPr lang="en-US" altLang="en-US" sz="1600"/>
          </a:p>
        </p:txBody>
      </p:sp>
      <p:sp>
        <p:nvSpPr>
          <p:cNvPr id="6" name="Text Box 5"/>
          <p:cNvSpPr txBox="true"/>
          <p:nvPr/>
        </p:nvSpPr>
        <p:spPr>
          <a:xfrm>
            <a:off x="2780665" y="662305"/>
            <a:ext cx="1270635" cy="337185"/>
          </a:xfrm>
          <a:prstGeom prst="rect">
            <a:avLst/>
          </a:prstGeom>
          <a:noFill/>
        </p:spPr>
        <p:txBody>
          <a:bodyPr wrap="square" rtlCol="0">
            <a:spAutoFit/>
          </a:bodyPr>
          <a:p>
            <a:r>
              <a:rPr lang="en-US" altLang="en-US" sz="1600"/>
              <a:t>SHE-SOT</a:t>
            </a:r>
            <a:endParaRPr lang="en-US" altLang="en-US" sz="1600"/>
          </a:p>
        </p:txBody>
      </p:sp>
      <p:sp>
        <p:nvSpPr>
          <p:cNvPr id="7" name="Text Box 6"/>
          <p:cNvSpPr txBox="true"/>
          <p:nvPr/>
        </p:nvSpPr>
        <p:spPr>
          <a:xfrm>
            <a:off x="5476875" y="662305"/>
            <a:ext cx="1270635" cy="337185"/>
          </a:xfrm>
          <a:prstGeom prst="rect">
            <a:avLst/>
          </a:prstGeom>
          <a:noFill/>
        </p:spPr>
        <p:txBody>
          <a:bodyPr wrap="square" rtlCol="0">
            <a:spAutoFit/>
          </a:bodyPr>
          <a:p>
            <a:r>
              <a:rPr lang="en-US" altLang="en-US" sz="1600"/>
              <a:t>iSGE-SOT</a:t>
            </a:r>
            <a:endParaRPr lang="en-US" altLang="en-US" sz="1600"/>
          </a:p>
        </p:txBody>
      </p:sp>
      <p:sp>
        <p:nvSpPr>
          <p:cNvPr id="8" name="Text Box 7"/>
          <p:cNvSpPr txBox="true"/>
          <p:nvPr/>
        </p:nvSpPr>
        <p:spPr>
          <a:xfrm>
            <a:off x="2115185" y="3717290"/>
            <a:ext cx="2601595" cy="368300"/>
          </a:xfrm>
          <a:prstGeom prst="rect">
            <a:avLst/>
          </a:prstGeom>
          <a:noFill/>
        </p:spPr>
        <p:txBody>
          <a:bodyPr wrap="square" rtlCol="0">
            <a:spAutoFit/>
          </a:bodyPr>
          <a:p>
            <a:r>
              <a:rPr lang="en-US" altLang="en-US"/>
              <a:t>bulk SOC to spin current</a:t>
            </a:r>
            <a:endParaRPr lang="en-US" altLang="en-US"/>
          </a:p>
        </p:txBody>
      </p:sp>
      <p:sp>
        <p:nvSpPr>
          <p:cNvPr id="9" name="Text Box 8"/>
          <p:cNvSpPr txBox="true"/>
          <p:nvPr/>
        </p:nvSpPr>
        <p:spPr>
          <a:xfrm>
            <a:off x="4819015" y="3717290"/>
            <a:ext cx="2601595" cy="368300"/>
          </a:xfrm>
          <a:prstGeom prst="rect">
            <a:avLst/>
          </a:prstGeom>
          <a:noFill/>
        </p:spPr>
        <p:txBody>
          <a:bodyPr wrap="square" rtlCol="0">
            <a:spAutoFit/>
          </a:bodyPr>
          <a:p>
            <a:r>
              <a:rPr lang="en-US" altLang="en-US"/>
              <a:t>interfacial spin density</a:t>
            </a:r>
            <a:endParaRPr lang="en-US" altLang="en-US"/>
          </a:p>
        </p:txBody>
      </p:sp>
      <p:sp>
        <p:nvSpPr>
          <p:cNvPr id="15" name="Text Box 14"/>
          <p:cNvSpPr txBox="true"/>
          <p:nvPr/>
        </p:nvSpPr>
        <p:spPr>
          <a:xfrm>
            <a:off x="38100" y="4184650"/>
            <a:ext cx="7306945" cy="13836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还有一种</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，即</a:t>
            </a:r>
            <a:r>
              <a:rPr lang="zh-CN" altLang="en-US" sz="1400" dirty="0">
                <a:solidFill>
                  <a:srgbClr val="FF0000"/>
                </a:solidFill>
                <a:latin typeface="+mj-lt"/>
                <a:ea typeface="宋体" pitchFamily="2" charset="-122"/>
                <a:sym typeface="+mn-ea"/>
              </a:rPr>
              <a:t>面内电流</a:t>
            </a:r>
            <a:r>
              <a:rPr lang="zh-CN" altLang="en-US" sz="1400" dirty="0">
                <a:solidFill>
                  <a:schemeClr val="tx1"/>
                </a:solidFill>
                <a:latin typeface="+mj-lt"/>
                <a:ea typeface="宋体" pitchFamily="2" charset="-122"/>
                <a:sym typeface="+mn-ea"/>
              </a:rPr>
              <a:t>引起的自旋力矩</a:t>
            </a:r>
            <a:endParaRPr 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sz="1400" dirty="0">
                <a:solidFill>
                  <a:schemeClr val="tx1"/>
                </a:solidFill>
                <a:latin typeface="+mj-lt"/>
                <a:ea typeface="宋体" pitchFamily="2" charset="-122"/>
                <a:sym typeface="+mn-ea"/>
              </a:rPr>
              <a:t>recording</a:t>
            </a:r>
            <a:r>
              <a:rPr lang="zh-CN" altLang="en-US" sz="1400" dirty="0">
                <a:solidFill>
                  <a:schemeClr val="tx1"/>
                </a:solidFill>
                <a:latin typeface="+mj-lt"/>
                <a:ea typeface="宋体" pitchFamily="2" charset="-122"/>
                <a:sym typeface="+mn-ea"/>
              </a:rPr>
              <a:t>层磁化动力学由</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方程支配：</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a:t>
            </a:r>
            <a:r>
              <a:rPr lang="zh-CN" altLang="en-US" sz="1400" dirty="0">
                <a:solidFill>
                  <a:schemeClr val="tx1"/>
                </a:solidFill>
                <a:latin typeface="+mj-lt"/>
                <a:ea typeface="宋体" pitchFamily="2" charset="-122"/>
                <a:sym typeface="+mn-ea"/>
              </a:rPr>
              <a:t>表示不能由能量密度得到的力矩，如电流产生的力矩，一般垂直于</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，一般形式为：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\chi</a:t>
            </a:r>
            <a:r>
              <a:rPr lang="zh-CN" altLang="en-US" sz="1400" dirty="0">
                <a:solidFill>
                  <a:schemeClr val="tx1"/>
                </a:solidFill>
                <a:latin typeface="+mj-lt"/>
                <a:ea typeface="宋体" pitchFamily="2" charset="-122"/>
                <a:sym typeface="+mn-ea"/>
              </a:rPr>
              <a:t>是单位矢量，具体取决于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的内在机制</a:t>
            </a:r>
            <a:endParaRPr lang="zh-CN" altLang="en-US" sz="1400" dirty="0">
              <a:solidFill>
                <a:schemeClr val="tx1"/>
              </a:solidFill>
              <a:latin typeface="+mj-lt"/>
              <a:ea typeface="宋体" pitchFamily="2" charset="-122"/>
              <a:sym typeface="+mn-ea"/>
            </a:endParaRPr>
          </a:p>
        </p:txBody>
      </p:sp>
      <p:pic>
        <p:nvPicPr>
          <p:cNvPr id="10" name="Picture 9" descr="/home/ligy/Pictures/1.png1"/>
          <p:cNvPicPr>
            <a:picLocks noChangeAspect="true"/>
          </p:cNvPicPr>
          <p:nvPr/>
        </p:nvPicPr>
        <p:blipFill>
          <a:blip r:embed="rId2"/>
          <a:srcRect/>
          <a:stretch>
            <a:fillRect/>
          </a:stretch>
        </p:blipFill>
        <p:spPr>
          <a:xfrm>
            <a:off x="4459605" y="4085590"/>
            <a:ext cx="2722245" cy="488315"/>
          </a:xfrm>
          <a:prstGeom prst="rect">
            <a:avLst/>
          </a:prstGeom>
        </p:spPr>
      </p:pic>
      <p:pic>
        <p:nvPicPr>
          <p:cNvPr id="11" name="Picture 10" descr="/home/ligy/Pictures/1.png1"/>
          <p:cNvPicPr>
            <a:picLocks noChangeAspect="true"/>
          </p:cNvPicPr>
          <p:nvPr/>
        </p:nvPicPr>
        <p:blipFill>
          <a:blip r:embed="rId3"/>
          <a:srcRect/>
          <a:stretch>
            <a:fillRect/>
          </a:stretch>
        </p:blipFill>
        <p:spPr>
          <a:xfrm>
            <a:off x="1994535" y="4959668"/>
            <a:ext cx="2722245" cy="257810"/>
          </a:xfrm>
          <a:prstGeom prst="rect">
            <a:avLst/>
          </a:prstGeom>
        </p:spPr>
      </p:pic>
      <p:pic>
        <p:nvPicPr>
          <p:cNvPr id="12" name="Picture 11" descr="1"/>
          <p:cNvPicPr>
            <a:picLocks noChangeAspect="true"/>
          </p:cNvPicPr>
          <p:nvPr/>
        </p:nvPicPr>
        <p:blipFill>
          <a:blip r:embed="rId4"/>
          <a:stretch>
            <a:fillRect/>
          </a:stretch>
        </p:blipFill>
        <p:spPr>
          <a:xfrm>
            <a:off x="5397500" y="4959985"/>
            <a:ext cx="2089150" cy="6083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306945" cy="31076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分别为</a:t>
            </a:r>
            <a:r>
              <a:rPr lang="en-US" altLang="zh-CN" sz="1400" dirty="0">
                <a:solidFill>
                  <a:schemeClr val="tx1"/>
                </a:solidFill>
                <a:latin typeface="+mj-lt"/>
                <a:ea typeface="宋体" pitchFamily="2" charset="-122"/>
                <a:sym typeface="+mn-ea"/>
              </a:rPr>
              <a:t>field-like</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damping-like</a:t>
            </a:r>
            <a:r>
              <a:rPr lang="zh-CN" altLang="en-US" sz="1400" dirty="0">
                <a:solidFill>
                  <a:schemeClr val="tx1"/>
                </a:solidFill>
                <a:latin typeface="+mj-lt"/>
                <a:ea typeface="宋体" pitchFamily="2" charset="-122"/>
                <a:sym typeface="+mn-ea"/>
              </a:rPr>
              <a:t>项，因为它们是垂直分量和径向分量，作用分别等同于有效场和</a:t>
            </a:r>
            <a:r>
              <a:rPr lang="en-US" altLang="zh-CN" sz="1400" dirty="0">
                <a:solidFill>
                  <a:schemeClr val="tx1"/>
                </a:solidFill>
                <a:latin typeface="+mj-lt"/>
                <a:ea typeface="宋体" pitchFamily="2" charset="-122"/>
                <a:sym typeface="+mn-ea"/>
              </a:rPr>
              <a:t>damping</a:t>
            </a:r>
            <a:r>
              <a:rPr lang="zh-CN" altLang="en-US" sz="1400" dirty="0">
                <a:solidFill>
                  <a:schemeClr val="tx1"/>
                </a:solidFill>
                <a:latin typeface="+mj-lt"/>
                <a:ea typeface="宋体" pitchFamily="2" charset="-122"/>
                <a:sym typeface="+mn-ea"/>
              </a:rPr>
              <a:t>项</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目前的</a:t>
            </a:r>
            <a:r>
              <a:rPr lang="en-US" altLang="zh-CN" sz="1400" dirty="0">
                <a:solidFill>
                  <a:schemeClr val="tx1"/>
                </a:solidFill>
                <a:latin typeface="+mj-lt"/>
                <a:ea typeface="宋体" pitchFamily="2" charset="-122"/>
                <a:sym typeface="+mn-ea"/>
              </a:rPr>
              <a:t>MRAM</a:t>
            </a:r>
            <a:r>
              <a:rPr lang="zh-CN" altLang="en-US" sz="1400" dirty="0">
                <a:solidFill>
                  <a:schemeClr val="tx1"/>
                </a:solidFill>
                <a:latin typeface="+mj-lt"/>
                <a:ea typeface="宋体" pitchFamily="2" charset="-122"/>
                <a:sym typeface="+mn-ea"/>
              </a:rPr>
              <a:t>比特读取操作作用隧穿磁阻</a:t>
            </a:r>
            <a:r>
              <a:rPr lang="en-US" altLang="zh-CN" sz="1400" dirty="0">
                <a:solidFill>
                  <a:schemeClr val="tx1"/>
                </a:solidFill>
                <a:latin typeface="+mj-lt"/>
                <a:ea typeface="宋体" pitchFamily="2" charset="-122"/>
                <a:sym typeface="+mn-ea"/>
              </a:rPr>
              <a:t>(TMR)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相比于</a:t>
            </a:r>
            <a:r>
              <a:rPr lang="en-US" altLang="zh-CN" sz="1400" dirty="0">
                <a:solidFill>
                  <a:schemeClr val="tx1"/>
                </a:solidFill>
                <a:latin typeface="+mj-lt"/>
                <a:ea typeface="宋体" pitchFamily="2" charset="-122"/>
                <a:sym typeface="+mn-ea"/>
              </a:rPr>
              <a:t>STT-MRAM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SOT-MRAM</a:t>
            </a:r>
            <a:r>
              <a:rPr lang="zh-CN" altLang="en-US" sz="1400" dirty="0">
                <a:solidFill>
                  <a:schemeClr val="tx1"/>
                </a:solidFill>
                <a:latin typeface="+mj-lt"/>
                <a:ea typeface="宋体" pitchFamily="2" charset="-122"/>
                <a:sym typeface="+mn-ea"/>
              </a:rPr>
              <a:t>的读写电流路径是分开的，这在器件上有巨大的优势</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SOT-MRAM</a:t>
            </a:r>
            <a:r>
              <a:rPr lang="zh-CN" altLang="en-US" sz="1400" dirty="0">
                <a:latin typeface="+mj-lt"/>
                <a:ea typeface="宋体" pitchFamily="2" charset="-122"/>
                <a:sym typeface="+mn-ea"/>
              </a:rPr>
              <a:t>的劣势：体积大（低存贮密度），适于集成的处理哭缓存</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非均匀磁结构是</a:t>
            </a:r>
            <a:r>
              <a:rPr lang="en-US" altLang="zh-CN" sz="1400" dirty="0">
                <a:solidFill>
                  <a:schemeClr val="tx1"/>
                </a:solidFill>
                <a:latin typeface="+mj-lt"/>
                <a:ea typeface="宋体" pitchFamily="2" charset="-122"/>
                <a:sym typeface="+mn-ea"/>
              </a:rPr>
              <a:t>racetrack</a:t>
            </a:r>
            <a:r>
              <a:rPr lang="zh-CN" altLang="en-US" sz="1400" dirty="0">
                <a:solidFill>
                  <a:schemeClr val="tx1"/>
                </a:solidFill>
                <a:latin typeface="+mj-lt"/>
                <a:ea typeface="宋体" pitchFamily="2" charset="-122"/>
                <a:sym typeface="+mn-ea"/>
              </a:rPr>
              <a:t>存贮概念的基础</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上下状态的磁畴可以被同步移动，这样就可以被单个磁阻探测器读取</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d</a:t>
            </a:r>
            <a:r>
              <a:rPr lang="en-US" altLang="en-US" sz="1400" dirty="0">
                <a:solidFill>
                  <a:schemeClr val="tx1"/>
                </a:solidFill>
                <a:latin typeface="+mj-lt"/>
                <a:ea typeface="宋体" pitchFamily="2" charset="-122"/>
                <a:sym typeface="+mn-ea"/>
              </a:rPr>
              <a:t>epining</a:t>
            </a:r>
            <a:r>
              <a:rPr lang="zh-CN" altLang="en-US" sz="1400" dirty="0">
                <a:solidFill>
                  <a:schemeClr val="tx1"/>
                </a:solidFill>
                <a:latin typeface="+mj-lt"/>
                <a:ea typeface="宋体" pitchFamily="2" charset="-122"/>
                <a:sym typeface="+mn-ea"/>
              </a:rPr>
              <a:t>电流很小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研究目前集中在单个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在电流驱动下的运动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测量技术：简谐振</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电压分析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方程可以直观地获得</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运动的描述，被推广到各种情况下</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 + STT(Thiaville et al., 2005)</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Thiele + S</a:t>
            </a:r>
            <a:r>
              <a:rPr lang="en-US" altLang="en-US" sz="1400" dirty="0">
                <a:latin typeface="+mj-lt"/>
                <a:ea typeface="宋体" pitchFamily="2" charset="-122"/>
                <a:sym typeface="+mn-ea"/>
              </a:rPr>
              <a:t>O</a:t>
            </a:r>
            <a:r>
              <a:rPr lang="en-US" altLang="zh-CN" sz="1400" dirty="0">
                <a:latin typeface="+mj-lt"/>
                <a:ea typeface="宋体" pitchFamily="2" charset="-122"/>
                <a:sym typeface="+mn-ea"/>
              </a:rPr>
              <a:t>T(Sampaio et al., 2013)</a:t>
            </a:r>
            <a:endParaRPr lang="en-US" alt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endParaRPr lang="en-US" altLang="zh-CN"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5859780" y="1522730"/>
            <a:ext cx="1677035" cy="1259205"/>
          </a:xfrm>
          <a:prstGeom prst="rect">
            <a:avLst/>
          </a:prstGeom>
        </p:spPr>
      </p:pic>
      <p:pic>
        <p:nvPicPr>
          <p:cNvPr id="5" name="Picture 4" descr="1"/>
          <p:cNvPicPr>
            <a:picLocks noChangeAspect="true"/>
          </p:cNvPicPr>
          <p:nvPr/>
        </p:nvPicPr>
        <p:blipFill>
          <a:blip r:embed="rId2"/>
          <a:stretch>
            <a:fillRect/>
          </a:stretch>
        </p:blipFill>
        <p:spPr>
          <a:xfrm>
            <a:off x="3079750" y="3180715"/>
            <a:ext cx="2791460" cy="220345"/>
          </a:xfrm>
          <a:prstGeom prst="rect">
            <a:avLst/>
          </a:prstGeom>
        </p:spPr>
      </p:pic>
      <p:pic>
        <p:nvPicPr>
          <p:cNvPr id="6" name="Picture 5" descr="1"/>
          <p:cNvPicPr>
            <a:picLocks noChangeAspect="true"/>
          </p:cNvPicPr>
          <p:nvPr/>
        </p:nvPicPr>
        <p:blipFill>
          <a:blip r:embed="rId3"/>
          <a:stretch>
            <a:fillRect/>
          </a:stretch>
        </p:blipFill>
        <p:spPr>
          <a:xfrm>
            <a:off x="1973580" y="3401060"/>
            <a:ext cx="3576320" cy="448310"/>
          </a:xfrm>
          <a:prstGeom prst="rect">
            <a:avLst/>
          </a:prstGeom>
        </p:spPr>
      </p:pic>
      <p:pic>
        <p:nvPicPr>
          <p:cNvPr id="7" name="Picture 6" descr="1"/>
          <p:cNvPicPr>
            <a:picLocks noChangeAspect="true"/>
          </p:cNvPicPr>
          <p:nvPr/>
        </p:nvPicPr>
        <p:blipFill>
          <a:blip r:embed="rId4"/>
          <a:stretch>
            <a:fillRect/>
          </a:stretch>
        </p:blipFill>
        <p:spPr>
          <a:xfrm>
            <a:off x="1652905" y="3849370"/>
            <a:ext cx="3333750" cy="1797685"/>
          </a:xfrm>
          <a:prstGeom prst="rect">
            <a:avLst/>
          </a:prstGeom>
        </p:spPr>
      </p:pic>
      <p:sp>
        <p:nvSpPr>
          <p:cNvPr id="8" name="Text Box 7"/>
          <p:cNvSpPr txBox="true"/>
          <p:nvPr/>
        </p:nvSpPr>
        <p:spPr>
          <a:xfrm>
            <a:off x="2040890" y="3920490"/>
            <a:ext cx="594995" cy="275590"/>
          </a:xfrm>
          <a:prstGeom prst="rect">
            <a:avLst/>
          </a:prstGeom>
          <a:noFill/>
        </p:spPr>
        <p:txBody>
          <a:bodyPr wrap="square" rtlCol="0">
            <a:spAutoFit/>
          </a:bodyPr>
          <a:p>
            <a:r>
              <a:rPr lang="en-US" altLang="zh-CN" sz="1200">
                <a:solidFill>
                  <a:srgbClr val="FF0000"/>
                </a:solidFill>
                <a:ea typeface="宋体" pitchFamily="2" charset="-122"/>
              </a:rPr>
              <a:t>STT</a:t>
            </a:r>
            <a:endParaRPr lang="en-US" altLang="zh-CN" sz="1200">
              <a:solidFill>
                <a:srgbClr val="FF0000"/>
              </a:solidFill>
              <a:ea typeface="宋体" pitchFamily="2" charset="-122"/>
            </a:endParaRPr>
          </a:p>
        </p:txBody>
      </p:sp>
      <p:sp>
        <p:nvSpPr>
          <p:cNvPr id="9" name="Text Box 8"/>
          <p:cNvSpPr txBox="true"/>
          <p:nvPr/>
        </p:nvSpPr>
        <p:spPr>
          <a:xfrm>
            <a:off x="4304665" y="3920490"/>
            <a:ext cx="1555115" cy="275590"/>
          </a:xfrm>
          <a:prstGeom prst="rect">
            <a:avLst/>
          </a:prstGeom>
          <a:noFill/>
        </p:spPr>
        <p:txBody>
          <a:bodyPr wrap="square" rtlCol="0">
            <a:spAutoFit/>
          </a:bodyPr>
          <a:p>
            <a:r>
              <a:rPr lang="en-US" altLang="en-US" sz="1200">
                <a:solidFill>
                  <a:srgbClr val="FF0000"/>
                </a:solidFill>
                <a:ea typeface="宋体" pitchFamily="2" charset="-122"/>
              </a:rPr>
              <a:t>damping-like </a:t>
            </a:r>
            <a:r>
              <a:rPr lang="en-US" altLang="zh-CN" sz="1200">
                <a:solidFill>
                  <a:srgbClr val="FF0000"/>
                </a:solidFill>
                <a:ea typeface="宋体" pitchFamily="2" charset="-122"/>
              </a:rPr>
              <a:t>S</a:t>
            </a:r>
            <a:r>
              <a:rPr lang="en-US" altLang="en-US" sz="1200">
                <a:solidFill>
                  <a:srgbClr val="FF0000"/>
                </a:solidFill>
                <a:ea typeface="宋体" pitchFamily="2" charset="-122"/>
              </a:rPr>
              <a:t>O</a:t>
            </a:r>
            <a:r>
              <a:rPr lang="en-US" altLang="zh-CN" sz="1200">
                <a:solidFill>
                  <a:srgbClr val="FF0000"/>
                </a:solidFill>
                <a:ea typeface="宋体" pitchFamily="2" charset="-122"/>
              </a:rPr>
              <a:t>T</a:t>
            </a:r>
            <a:endParaRPr lang="en-US" altLang="zh-CN" sz="1200">
              <a:solidFill>
                <a:srgbClr val="FF0000"/>
              </a:solidFill>
              <a:ea typeface="宋体"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62380" y="27305"/>
            <a:ext cx="5036820" cy="398780"/>
          </a:xfrm>
          <a:prstGeom prst="rect">
            <a:avLst/>
          </a:prstGeom>
          <a:noFill/>
        </p:spPr>
        <p:txBody>
          <a:bodyPr wrap="square" rtlCol="0">
            <a:spAutoFit/>
          </a:bodyPr>
          <a:p>
            <a:pPr algn="l"/>
            <a:r>
              <a:rPr lang="zh-CN" altLang="en-US" sz="2000" dirty="0">
                <a:latin typeface="+mj-lt"/>
                <a:ea typeface="宋体" pitchFamily="2" charset="-122"/>
              </a:rPr>
              <a:t>六角晶格铁磁体中</a:t>
            </a:r>
            <a:r>
              <a:rPr lang="en-US" altLang="zh-CN" sz="2000" dirty="0">
                <a:latin typeface="+mj-lt"/>
                <a:ea typeface="宋体" pitchFamily="2" charset="-122"/>
              </a:rPr>
              <a:t>Dirac magnon</a:t>
            </a:r>
            <a:r>
              <a:rPr lang="zh-CN" altLang="en-US" sz="2000" dirty="0">
                <a:latin typeface="+mj-lt"/>
                <a:ea typeface="宋体" pitchFamily="2" charset="-122"/>
              </a:rPr>
              <a:t>的拓扑相变</a:t>
            </a:r>
            <a:endParaRPr lang="zh-CN" altLang="en-US"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PRL 127, 217202 (2021)</a:t>
            </a:r>
            <a:endParaRPr lang="en-US"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520305" cy="332295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最近有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作用的铁磁体中的</a:t>
            </a:r>
            <a:r>
              <a:rPr lang="en-US" altLang="zh-CN" sz="1400" dirty="0">
                <a:solidFill>
                  <a:schemeClr val="tx1"/>
                </a:solidFill>
                <a:latin typeface="+mj-lt"/>
                <a:ea typeface="宋体" pitchFamily="2" charset="-122"/>
                <a:sym typeface="+mn-ea"/>
              </a:rPr>
              <a:t>magnonic thermal Hall</a:t>
            </a:r>
            <a:r>
              <a:rPr lang="zh-CN" altLang="en-US" sz="1400" dirty="0">
                <a:solidFill>
                  <a:schemeClr val="tx1"/>
                </a:solidFill>
                <a:latin typeface="+mj-lt"/>
                <a:ea typeface="宋体" pitchFamily="2" charset="-122"/>
                <a:sym typeface="+mn-ea"/>
              </a:rPr>
              <a:t>效应比较受关注，因为其拓扑性</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当有两个或多个拓扑相，且有能隙闭合现象时，可能发生拓扑相变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描述六角晶格中的</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模型：</a:t>
            </a:r>
            <a:r>
              <a:rPr lang="en-US" altLang="zh-CN" sz="1400" dirty="0">
                <a:solidFill>
                  <a:schemeClr val="tx1"/>
                </a:solidFill>
                <a:latin typeface="+mj-lt"/>
                <a:ea typeface="宋体" pitchFamily="2" charset="-122"/>
                <a:sym typeface="+mn-ea"/>
              </a:rPr>
              <a:t>Heisenberg</a:t>
            </a:r>
            <a:r>
              <a:rPr lang="zh-CN" altLang="en-US" sz="1400" dirty="0">
                <a:solidFill>
                  <a:schemeClr val="tx1"/>
                </a:solidFill>
                <a:latin typeface="+mj-lt"/>
                <a:ea typeface="宋体" pitchFamily="2" charset="-122"/>
                <a:sym typeface="+mn-ea"/>
              </a:rPr>
              <a:t>模型</a:t>
            </a:r>
            <a:r>
              <a:rPr lang="en-US" altLang="zh-CN" sz="1400" dirty="0">
                <a:solidFill>
                  <a:schemeClr val="tx1"/>
                </a:solidFill>
                <a:latin typeface="+mj-lt"/>
                <a:ea typeface="宋体" pitchFamily="2" charset="-122"/>
                <a:sym typeface="+mn-ea"/>
              </a:rPr>
              <a:t> + DMI + </a:t>
            </a:r>
            <a:r>
              <a:rPr lang="en-US" altLang="en-US" sz="1400" dirty="0">
                <a:solidFill>
                  <a:schemeClr val="tx1"/>
                </a:solidFill>
                <a:latin typeface="+mj-lt"/>
                <a:ea typeface="宋体" pitchFamily="2" charset="-122"/>
                <a:sym typeface="+mn-ea"/>
              </a:rPr>
              <a:t>Zeeman</a:t>
            </a:r>
            <a:endParaRPr lang="en-US"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本文发现：磁振子系统表现出受温度或磁场驱动的拓扑相变（起源于</a:t>
            </a:r>
            <a:r>
              <a:rPr lang="en-US" altLang="zh-CN" sz="1400" dirty="0">
                <a:solidFill>
                  <a:schemeClr val="tx1"/>
                </a:solidFill>
                <a:latin typeface="+mj-lt"/>
                <a:ea typeface="宋体" pitchFamily="2" charset="-122"/>
                <a:sym typeface="+mn-ea"/>
              </a:rPr>
              <a:t>magnon-magnon</a:t>
            </a:r>
            <a:r>
              <a:rPr lang="zh-CN" altLang="en-US" sz="1400" dirty="0">
                <a:solidFill>
                  <a:schemeClr val="tx1"/>
                </a:solidFill>
                <a:latin typeface="+mj-lt"/>
                <a:ea typeface="宋体" pitchFamily="2" charset="-122"/>
                <a:sym typeface="+mn-ea"/>
              </a:rPr>
              <a:t>作用）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Dirac</a:t>
            </a:r>
            <a:r>
              <a:rPr lang="zh-CN" altLang="en-US" sz="1400" dirty="0">
                <a:solidFill>
                  <a:schemeClr val="tx1"/>
                </a:solidFill>
                <a:latin typeface="+mj-lt"/>
                <a:ea typeface="宋体" pitchFamily="2" charset="-122"/>
                <a:sym typeface="+mn-ea"/>
              </a:rPr>
              <a:t>点处能带在临界温度有能隙闭合再打开现象</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临界温度</a:t>
            </a:r>
            <a:r>
              <a:rPr lang="zh-CN" altLang="en-US" sz="1400" dirty="0">
                <a:solidFill>
                  <a:srgbClr val="FF0000"/>
                </a:solidFill>
                <a:latin typeface="+mj-lt"/>
                <a:ea typeface="宋体" pitchFamily="2" charset="-122"/>
                <a:sym typeface="+mn-ea"/>
              </a:rPr>
              <a:t>两侧的</a:t>
            </a:r>
            <a:r>
              <a:rPr lang="en-US" altLang="zh-CN" sz="1400" dirty="0">
                <a:solidFill>
                  <a:srgbClr val="FF0000"/>
                </a:solidFill>
                <a:latin typeface="+mj-lt"/>
                <a:ea typeface="宋体" pitchFamily="2" charset="-122"/>
                <a:sym typeface="+mn-ea"/>
              </a:rPr>
              <a:t>Chern</a:t>
            </a:r>
            <a:r>
              <a:rPr lang="zh-CN" altLang="en-US" sz="1400" dirty="0">
                <a:solidFill>
                  <a:srgbClr val="FF0000"/>
                </a:solidFill>
                <a:latin typeface="+mj-lt"/>
                <a:ea typeface="宋体" pitchFamily="2" charset="-122"/>
                <a:sym typeface="+mn-ea"/>
              </a:rPr>
              <a:t>数不同，表明些能隙闭合是拓扑相变</a:t>
            </a:r>
            <a:endParaRPr lang="zh-CN" altLang="en-US" sz="1400" dirty="0">
              <a:solidFill>
                <a:srgbClr val="FF0000"/>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存在</a:t>
            </a:r>
            <a:r>
              <a:rPr lang="en-US" altLang="zh-CN" sz="1400" dirty="0">
                <a:solidFill>
                  <a:schemeClr val="tx1"/>
                </a:solidFill>
                <a:latin typeface="+mj-lt"/>
                <a:ea typeface="宋体" pitchFamily="2" charset="-122"/>
                <a:sym typeface="+mn-ea"/>
              </a:rPr>
              <a:t>Boson</a:t>
            </a:r>
            <a:r>
              <a:rPr lang="zh-CN" altLang="en-US" sz="1400" dirty="0">
                <a:solidFill>
                  <a:schemeClr val="tx1"/>
                </a:solidFill>
                <a:latin typeface="+mj-lt"/>
                <a:ea typeface="宋体" pitchFamily="2" charset="-122"/>
                <a:sym typeface="+mn-ea"/>
              </a:rPr>
              <a:t>集体激发的系统中的拓扑序可能导致非零的</a:t>
            </a:r>
            <a:r>
              <a:rPr lang="en-US" altLang="zh-CN" sz="1400" dirty="0">
                <a:solidFill>
                  <a:schemeClr val="tx1"/>
                </a:solidFill>
                <a:latin typeface="+mj-lt"/>
                <a:ea typeface="宋体" pitchFamily="2" charset="-122"/>
                <a:sym typeface="+mn-ea"/>
              </a:rPr>
              <a:t>thermal Hall</a:t>
            </a:r>
            <a:r>
              <a:rPr lang="zh-CN" altLang="en-US" sz="1400" dirty="0">
                <a:solidFill>
                  <a:schemeClr val="tx1"/>
                </a:solidFill>
                <a:latin typeface="+mj-lt"/>
                <a:ea typeface="宋体" pitchFamily="2" charset="-122"/>
                <a:sym typeface="+mn-ea"/>
              </a:rPr>
              <a:t>电导</a:t>
            </a:r>
            <a:r>
              <a:rPr lang="en-US" altLang="zh-CN" sz="1400" dirty="0">
                <a:solidFill>
                  <a:schemeClr val="tx1"/>
                </a:solidFill>
                <a:latin typeface="+mj-lt"/>
                <a:ea typeface="宋体" pitchFamily="2" charset="-122"/>
                <a:sym typeface="+mn-ea"/>
              </a:rPr>
              <a:t>[5-15]</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不带电荷，不会受洛仑兹力，不能像常规</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效应那样研究，但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16]</a:t>
            </a:r>
            <a:r>
              <a:rPr lang="zh-CN" altLang="en-US" sz="1400" dirty="0">
                <a:solidFill>
                  <a:schemeClr val="tx1"/>
                </a:solidFill>
                <a:latin typeface="+mj-lt"/>
                <a:ea typeface="宋体" pitchFamily="2" charset="-122"/>
                <a:sym typeface="+mn-ea"/>
              </a:rPr>
              <a:t>表明自旋磁矩间反对称的相互作用（如</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）会产生类似的效果，导致</a:t>
            </a:r>
            <a:r>
              <a:rPr lang="en-US" altLang="zh-CN" sz="1400" dirty="0">
                <a:solidFill>
                  <a:schemeClr val="tx1"/>
                </a:solidFill>
                <a:latin typeface="+mj-lt"/>
                <a:ea typeface="宋体" pitchFamily="2" charset="-122"/>
                <a:sym typeface="+mn-ea"/>
              </a:rPr>
              <a:t>thermal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实验上发现了铁磁绝缘体绿烧石晶格</a:t>
            </a:r>
            <a:r>
              <a:rPr lang="en-US" altLang="zh-CN" sz="1400" dirty="0">
                <a:latin typeface="+mj-lt"/>
                <a:ea typeface="宋体" pitchFamily="2" charset="-122"/>
                <a:sym typeface="+mn-ea"/>
              </a:rPr>
              <a:t>[18]</a:t>
            </a:r>
            <a:r>
              <a:rPr lang="zh-CN" altLang="en-US" sz="1400" dirty="0">
                <a:latin typeface="+mj-lt"/>
                <a:ea typeface="宋体" pitchFamily="2" charset="-122"/>
                <a:sym typeface="+mn-ea"/>
              </a:rPr>
              <a:t>、</a:t>
            </a:r>
            <a:r>
              <a:rPr lang="en-US" altLang="zh-CN" sz="1400" dirty="0">
                <a:latin typeface="+mj-lt"/>
                <a:ea typeface="宋体" pitchFamily="2" charset="-122"/>
                <a:sym typeface="+mn-ea"/>
              </a:rPr>
              <a:t>kagnome</a:t>
            </a:r>
            <a:r>
              <a:rPr lang="zh-CN" altLang="en-US" sz="1400" dirty="0">
                <a:latin typeface="+mj-lt"/>
                <a:ea typeface="宋体" pitchFamily="2" charset="-122"/>
                <a:sym typeface="+mn-ea"/>
              </a:rPr>
              <a:t>晶格</a:t>
            </a:r>
            <a:r>
              <a:rPr lang="en-US" altLang="zh-CN" sz="1400" dirty="0">
                <a:latin typeface="+mj-lt"/>
                <a:ea typeface="宋体" pitchFamily="2" charset="-122"/>
                <a:sym typeface="+mn-ea"/>
              </a:rPr>
              <a:t>[</a:t>
            </a:r>
            <a:r>
              <a:rPr lang="en-US" altLang="en-US" sz="1400" dirty="0">
                <a:latin typeface="+mj-lt"/>
                <a:ea typeface="宋体" pitchFamily="2" charset="-122"/>
                <a:sym typeface="+mn-ea"/>
              </a:rPr>
              <a:t>19],</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magnonic thermal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[19]</a:t>
            </a:r>
            <a:r>
              <a:rPr lang="zh-CN" altLang="en-US" sz="1400" dirty="0">
                <a:solidFill>
                  <a:schemeClr val="tx1"/>
                </a:solidFill>
                <a:latin typeface="+mj-lt"/>
                <a:ea typeface="宋体" pitchFamily="2" charset="-122"/>
                <a:sym typeface="+mn-ea"/>
              </a:rPr>
              <a:t>中发现热</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电导会随温度变化反号（不同带的</a:t>
            </a:r>
            <a:r>
              <a:rPr lang="en-US" altLang="zh-CN" sz="1400" dirty="0">
                <a:solidFill>
                  <a:schemeClr val="tx1"/>
                </a:solidFill>
                <a:latin typeface="+mj-lt"/>
                <a:ea typeface="宋体" pitchFamily="2" charset="-122"/>
                <a:sym typeface="+mn-ea"/>
              </a:rPr>
              <a:t>Berry</a:t>
            </a:r>
            <a:r>
              <a:rPr lang="zh-CN" altLang="en-US" sz="1400" dirty="0">
                <a:solidFill>
                  <a:schemeClr val="tx1"/>
                </a:solidFill>
                <a:latin typeface="+mj-lt"/>
                <a:ea typeface="宋体" pitchFamily="2" charset="-122"/>
                <a:sym typeface="+mn-ea"/>
              </a:rPr>
              <a:t>曲率不同号，不用发生拓扑相变）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理论上预言了</a:t>
            </a:r>
            <a:r>
              <a:rPr lang="en-US" altLang="zh-CN" sz="1400" dirty="0">
                <a:latin typeface="+mj-lt"/>
                <a:ea typeface="宋体" pitchFamily="2" charset="-122"/>
                <a:sym typeface="+mn-ea"/>
              </a:rPr>
              <a:t>magnonic thermal Hall </a:t>
            </a:r>
            <a:r>
              <a:rPr lang="en-US" altLang="en-US" sz="1400" dirty="0">
                <a:latin typeface="+mj-lt"/>
                <a:ea typeface="宋体" pitchFamily="2" charset="-122"/>
                <a:sym typeface="+mn-ea"/>
              </a:rPr>
              <a:t>effect</a:t>
            </a:r>
            <a:r>
              <a:rPr lang="zh-CN" altLang="en-US" sz="1400" dirty="0">
                <a:latin typeface="+mj-lt"/>
                <a:ea typeface="宋体" pitchFamily="2" charset="-122"/>
                <a:sym typeface="+mn-ea"/>
              </a:rPr>
              <a:t>在</a:t>
            </a:r>
            <a:r>
              <a:rPr lang="en-US" altLang="zh-CN" sz="1400" dirty="0">
                <a:latin typeface="+mj-lt"/>
                <a:ea typeface="宋体" pitchFamily="2" charset="-122"/>
                <a:sym typeface="+mn-ea"/>
              </a:rPr>
              <a:t>kagome</a:t>
            </a:r>
            <a:r>
              <a:rPr lang="zh-CN" altLang="en-US" sz="1400" dirty="0">
                <a:latin typeface="+mj-lt"/>
                <a:ea typeface="宋体" pitchFamily="2" charset="-122"/>
                <a:sym typeface="+mn-ea"/>
              </a:rPr>
              <a:t>和六角格子上存在[22,23]</a:t>
            </a:r>
            <a:r>
              <a:rPr lang="en-US" altLang="zh-CN" sz="1400" dirty="0">
                <a:latin typeface="+mj-lt"/>
                <a:ea typeface="宋体" pitchFamily="2" charset="-122"/>
                <a:sym typeface="+mn-ea"/>
              </a:rPr>
              <a:t> </a:t>
            </a:r>
            <a:r>
              <a:rPr lang="zh-CN" altLang="en-US" sz="1400" dirty="0">
                <a:latin typeface="+mj-lt"/>
                <a:ea typeface="宋体" pitchFamily="2" charset="-122"/>
                <a:sym typeface="+mn-ea"/>
              </a:rPr>
              <a:t>[6,19,20,24]</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理论预言六角格子中不会存在变符号的现象</a:t>
            </a:r>
            <a:r>
              <a:rPr lang="en-US" altLang="zh-CN" sz="1400" dirty="0">
                <a:solidFill>
                  <a:schemeClr val="tx1"/>
                </a:solidFill>
                <a:latin typeface="+mj-lt"/>
                <a:ea typeface="宋体" pitchFamily="2" charset="-122"/>
                <a:sym typeface="+mn-ea"/>
              </a:rPr>
              <a:t> [23]</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的方向对六角晶格中的拓扑性质与</a:t>
            </a:r>
            <a:r>
              <a:rPr lang="en-US" altLang="zh-CN" sz="1400" dirty="0">
                <a:solidFill>
                  <a:schemeClr val="tx1"/>
                </a:solidFill>
                <a:latin typeface="+mj-lt"/>
                <a:ea typeface="宋体" pitchFamily="2" charset="-122"/>
                <a:sym typeface="+mn-ea"/>
              </a:rPr>
              <a:t>magnon-magnon</a:t>
            </a:r>
            <a:r>
              <a:rPr lang="zh-CN" altLang="en-US" sz="1400" dirty="0">
                <a:solidFill>
                  <a:schemeClr val="tx1"/>
                </a:solidFill>
                <a:latin typeface="+mj-lt"/>
                <a:ea typeface="宋体" pitchFamily="2" charset="-122"/>
                <a:sym typeface="+mn-ea"/>
              </a:rPr>
              <a:t>相互作用的类型很重要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之前的研究表明符号的改变不对伴随拓扑相变，但本文的结果不是这样</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1"/>
          <a:srcRect/>
          <a:stretch>
            <a:fillRect/>
          </a:stretch>
        </p:blipFill>
        <p:spPr>
          <a:xfrm>
            <a:off x="552450" y="3855720"/>
            <a:ext cx="2517775" cy="833120"/>
          </a:xfrm>
          <a:prstGeom prst="rect">
            <a:avLst/>
          </a:prstGeom>
        </p:spPr>
      </p:pic>
      <p:pic>
        <p:nvPicPr>
          <p:cNvPr id="10" name="Picture 9" descr="/home/ligy/Pictures/1.png1"/>
          <p:cNvPicPr>
            <a:picLocks noChangeAspect="true"/>
          </p:cNvPicPr>
          <p:nvPr/>
        </p:nvPicPr>
        <p:blipFill>
          <a:blip r:embed="rId2"/>
          <a:srcRect/>
          <a:stretch>
            <a:fillRect/>
          </a:stretch>
        </p:blipFill>
        <p:spPr>
          <a:xfrm>
            <a:off x="137160" y="4688840"/>
            <a:ext cx="3178175" cy="932180"/>
          </a:xfrm>
          <a:prstGeom prst="rect">
            <a:avLst/>
          </a:prstGeom>
        </p:spPr>
      </p:pic>
      <p:pic>
        <p:nvPicPr>
          <p:cNvPr id="11" name="Picture 10" descr="/home/ligy/Pictures/1.png1"/>
          <p:cNvPicPr>
            <a:picLocks noChangeAspect="true"/>
          </p:cNvPicPr>
          <p:nvPr/>
        </p:nvPicPr>
        <p:blipFill>
          <a:blip r:embed="rId3"/>
          <a:srcRect/>
          <a:stretch>
            <a:fillRect/>
          </a:stretch>
        </p:blipFill>
        <p:spPr>
          <a:xfrm>
            <a:off x="4315460" y="3821430"/>
            <a:ext cx="2240915" cy="17995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88950" y="27305"/>
            <a:ext cx="6583045" cy="398780"/>
          </a:xfrm>
          <a:prstGeom prst="rect">
            <a:avLst/>
          </a:prstGeom>
          <a:noFill/>
        </p:spPr>
        <p:txBody>
          <a:bodyPr wrap="square" rtlCol="0">
            <a:spAutoFit/>
          </a:bodyPr>
          <a:p>
            <a:pPr algn="l"/>
            <a:r>
              <a:rPr lang="zh-CN" sz="2000" dirty="0">
                <a:latin typeface="+mj-lt"/>
                <a:ea typeface="宋体" pitchFamily="2" charset="-122"/>
              </a:rPr>
              <a:t>无序化的MnBi2Te4中量子</a:t>
            </a:r>
            <a:r>
              <a:rPr lang="en-US" altLang="zh-CN" sz="2000" dirty="0">
                <a:latin typeface="+mj-lt"/>
                <a:ea typeface="宋体" pitchFamily="2" charset="-122"/>
              </a:rPr>
              <a:t>Hall</a:t>
            </a:r>
            <a:r>
              <a:rPr lang="zh-CN" altLang="en-US" sz="2000" dirty="0">
                <a:latin typeface="+mj-lt"/>
                <a:ea typeface="宋体" pitchFamily="2" charset="-122"/>
              </a:rPr>
              <a:t>相与量子反常</a:t>
            </a:r>
            <a:r>
              <a:rPr lang="en-US" altLang="zh-CN" sz="2000" dirty="0">
                <a:latin typeface="+mj-lt"/>
                <a:ea typeface="宋体" pitchFamily="2" charset="-122"/>
              </a:rPr>
              <a:t>Hall</a:t>
            </a:r>
            <a:r>
              <a:rPr lang="zh-CN" altLang="en-US" sz="2000" dirty="0">
                <a:latin typeface="+mj-lt"/>
                <a:ea typeface="宋体" pitchFamily="2" charset="-122"/>
              </a:rPr>
              <a:t>相的共存</a:t>
            </a:r>
            <a:endParaRPr lang="zh-CN" altLang="en-US" sz="2000" dirty="0">
              <a:latin typeface="+mj-lt"/>
              <a:ea typeface="宋体" pitchFamily="2" charset="-122"/>
            </a:endParaRPr>
          </a:p>
        </p:txBody>
      </p:sp>
      <p:sp>
        <p:nvSpPr>
          <p:cNvPr id="3" name="Text Box 2"/>
          <p:cNvSpPr txBox="true"/>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宋体" pitchFamily="2" charset="-122"/>
                <a:sym typeface="+mn-ea"/>
              </a:rPr>
              <a:t>，</a:t>
            </a:r>
            <a:r>
              <a:rPr lang="en-US" altLang="en-US" sz="1200">
                <a:sym typeface="+mn-ea"/>
              </a:rPr>
              <a:t> X. C. Xie etc.</a:t>
            </a:r>
            <a:r>
              <a:rPr lang="zh-CN" altLang="en-US" sz="1200">
                <a:ea typeface="宋体" pitchFamily="2" charset="-122"/>
                <a:sym typeface="+mn-ea"/>
              </a:rPr>
              <a:t>，</a:t>
            </a:r>
            <a:r>
              <a:rPr lang="en-US" altLang="en-US" sz="1200">
                <a:sym typeface="+mn-ea"/>
              </a:rPr>
              <a:t>PRL 127, 236402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sp>
        <p:nvSpPr>
          <p:cNvPr id="15" name="Text Box 14"/>
          <p:cNvSpPr txBox="true"/>
          <p:nvPr/>
        </p:nvSpPr>
        <p:spPr>
          <a:xfrm>
            <a:off x="15875" y="589915"/>
            <a:ext cx="7520305" cy="246126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大多数情况下要观测到量子化</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电导平台，需要在磁性拓扑绝缘体</a:t>
            </a:r>
            <a:r>
              <a:rPr lang="zh-CN" sz="1400" dirty="0">
                <a:latin typeface="+mj-lt"/>
                <a:ea typeface="宋体" pitchFamily="2" charset="-122"/>
                <a:sym typeface="+mn-ea"/>
              </a:rPr>
              <a:t>MnBi2Te4中加外磁场</a:t>
            </a:r>
            <a:endParaRPr 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Chen</a:t>
            </a:r>
            <a:r>
              <a:rPr lang="zh-CN" altLang="en-US" sz="1400" dirty="0">
                <a:solidFill>
                  <a:schemeClr val="tx1"/>
                </a:solidFill>
                <a:latin typeface="+mj-lt"/>
                <a:ea typeface="宋体" pitchFamily="2" charset="-122"/>
                <a:sym typeface="+mn-ea"/>
              </a:rPr>
              <a:t>数不等于</a:t>
            </a:r>
            <a:r>
              <a:rPr lang="en-US" altLang="zh-CN" sz="1400" dirty="0">
                <a:solidFill>
                  <a:schemeClr val="tx1"/>
                </a:solidFill>
                <a:latin typeface="+mj-lt"/>
                <a:ea typeface="宋体" pitchFamily="2" charset="-122"/>
                <a:sym typeface="+mn-ea"/>
              </a:rPr>
              <a:t>0</a:t>
            </a:r>
            <a:r>
              <a:rPr lang="zh-CN" altLang="en-US" sz="1400" dirty="0">
                <a:solidFill>
                  <a:schemeClr val="tx1"/>
                </a:solidFill>
                <a:latin typeface="+mj-lt"/>
                <a:ea typeface="宋体" pitchFamily="2" charset="-122"/>
                <a:sym typeface="+mn-ea"/>
              </a:rPr>
              <a:t>的系统中目前无法区分是</a:t>
            </a:r>
            <a:r>
              <a:rPr lang="en-US" altLang="zh-CN" sz="1400" dirty="0">
                <a:solidFill>
                  <a:schemeClr val="tx1"/>
                </a:solidFill>
                <a:latin typeface="+mj-lt"/>
                <a:ea typeface="宋体" pitchFamily="2" charset="-122"/>
                <a:sym typeface="+mn-ea"/>
              </a:rPr>
              <a:t>QH</a:t>
            </a:r>
            <a:r>
              <a:rPr lang="zh-CN" altLang="en-US" sz="1400" dirty="0">
                <a:solidFill>
                  <a:schemeClr val="tx1"/>
                </a:solidFill>
                <a:latin typeface="+mj-lt"/>
                <a:ea typeface="宋体" pitchFamily="2" charset="-122"/>
                <a:sym typeface="+mn-ea"/>
              </a:rPr>
              <a:t>相还是</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相，或两者的共存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本文提出一个基于</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局域化的物理图像来理解观测到的无序</a:t>
            </a:r>
            <a:r>
              <a:rPr lang="zh-CN" sz="1400" dirty="0">
                <a:latin typeface="+mj-lt"/>
                <a:ea typeface="宋体" pitchFamily="2" charset="-122"/>
                <a:sym typeface="+mn-ea"/>
              </a:rPr>
              <a:t>MnBi2Te4中的</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平台</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即：</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在无外磁场时，</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态是局域化的，同时出现</a:t>
            </a:r>
            <a:r>
              <a:rPr lang="en-US" altLang="zh-CN" sz="1400" dirty="0">
                <a:solidFill>
                  <a:schemeClr val="tx1"/>
                </a:solidFill>
                <a:latin typeface="+mj-lt"/>
                <a:ea typeface="宋体" pitchFamily="2" charset="-122"/>
                <a:sym typeface="+mn-ea"/>
              </a:rPr>
              <a:t>C=1</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边缘态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在外加强磁场时，无序下存在的最低</a:t>
            </a:r>
            <a:r>
              <a:rPr lang="en-US" altLang="zh-CN" sz="1400" dirty="0">
                <a:solidFill>
                  <a:schemeClr val="tx1"/>
                </a:solidFill>
                <a:latin typeface="+mj-lt"/>
                <a:ea typeface="宋体" pitchFamily="2" charset="-122"/>
                <a:sym typeface="+mn-ea"/>
              </a:rPr>
              <a:t>Landu</a:t>
            </a:r>
            <a:r>
              <a:rPr lang="zh-CN" altLang="en-US" sz="1400" dirty="0">
                <a:solidFill>
                  <a:schemeClr val="tx1"/>
                </a:solidFill>
                <a:latin typeface="+mj-lt"/>
                <a:ea typeface="宋体" pitchFamily="2" charset="-122"/>
                <a:sym typeface="+mn-ea"/>
              </a:rPr>
              <a:t>能带与局域化的</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态还有</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边缘态共同导致了</a:t>
            </a:r>
            <a:r>
              <a:rPr lang="en-US" altLang="zh-CN" sz="1400" dirty="0">
                <a:solidFill>
                  <a:schemeClr val="tx1"/>
                </a:solidFill>
                <a:latin typeface="+mj-lt"/>
                <a:ea typeface="宋体" pitchFamily="2" charset="-122"/>
                <a:sym typeface="+mn-ea"/>
              </a:rPr>
              <a:t>C=2</a:t>
            </a:r>
            <a:r>
              <a:rPr lang="zh-CN" altLang="en-US" sz="1400" dirty="0">
                <a:solidFill>
                  <a:schemeClr val="tx1"/>
                </a:solidFill>
                <a:latin typeface="+mj-lt"/>
                <a:ea typeface="宋体" pitchFamily="2" charset="-122"/>
                <a:sym typeface="+mn-ea"/>
              </a:rPr>
              <a:t>的相</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sz="1400" dirty="0">
                <a:latin typeface="+mj-lt"/>
                <a:ea typeface="宋体" pitchFamily="2" charset="-122"/>
                <a:sym typeface="+mn-ea"/>
              </a:rPr>
              <a:t>MnBi2Te4的无序相图，以指导未来实验</a:t>
            </a:r>
            <a:endParaRPr 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方法：用非平衡格林函数方法计算一个</a:t>
            </a:r>
            <a:r>
              <a:rPr lang="en-US" altLang="zh-CN" sz="1400" dirty="0">
                <a:solidFill>
                  <a:schemeClr val="tx1"/>
                </a:solidFill>
                <a:latin typeface="+mj-lt"/>
                <a:ea typeface="宋体" pitchFamily="2" charset="-122"/>
                <a:sym typeface="+mn-ea"/>
              </a:rPr>
              <a:t>6</a:t>
            </a:r>
            <a:r>
              <a:rPr lang="zh-CN" altLang="en-US" sz="1400" dirty="0">
                <a:solidFill>
                  <a:schemeClr val="tx1"/>
                </a:solidFill>
                <a:latin typeface="+mj-lt"/>
                <a:ea typeface="宋体" pitchFamily="2" charset="-122"/>
                <a:sym typeface="+mn-ea"/>
              </a:rPr>
              <a:t>端口器件的径向电阻与</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电阻，中心区</a:t>
            </a:r>
            <a:r>
              <a:rPr lang="en-US" altLang="zh-CN" sz="1400" dirty="0">
                <a:solidFill>
                  <a:schemeClr val="tx1"/>
                </a:solidFill>
                <a:latin typeface="+mj-lt"/>
                <a:ea typeface="宋体" pitchFamily="2" charset="-122"/>
                <a:sym typeface="+mn-ea"/>
              </a:rPr>
              <a:t>400x400,</a:t>
            </a:r>
            <a:r>
              <a:rPr lang="zh-CN" altLang="en-US" sz="1400" dirty="0">
                <a:solidFill>
                  <a:schemeClr val="tx1"/>
                </a:solidFill>
                <a:latin typeface="+mj-lt"/>
                <a:ea typeface="宋体" pitchFamily="2" charset="-122"/>
                <a:sym typeface="+mn-ea"/>
              </a:rPr>
              <a:t>无序样本数</a:t>
            </a:r>
            <a:r>
              <a:rPr lang="en-US" altLang="zh-CN" sz="1400" dirty="0">
                <a:solidFill>
                  <a:schemeClr val="tx1"/>
                </a:solidFill>
                <a:latin typeface="+mj-lt"/>
                <a:ea typeface="宋体" pitchFamily="2" charset="-122"/>
                <a:sym typeface="+mn-ea"/>
              </a:rPr>
              <a:t>320</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分析了一些重要量来反映物理，如局域化长度，几何平均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与算术平均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之比，</a:t>
            </a:r>
            <a:r>
              <a:rPr lang="en-US" altLang="zh-CN" sz="1400" dirty="0">
                <a:solidFill>
                  <a:schemeClr val="tx1"/>
                </a:solidFill>
                <a:latin typeface="+mj-lt"/>
                <a:ea typeface="宋体" pitchFamily="2" charset="-122"/>
                <a:sym typeface="+mn-ea"/>
              </a:rPr>
              <a:t>IPR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由于</a:t>
            </a:r>
            <a:r>
              <a:rPr lang="en-US" altLang="zh-CN" sz="1400" dirty="0">
                <a:solidFill>
                  <a:schemeClr val="tx1"/>
                </a:solidFill>
                <a:latin typeface="+mj-lt"/>
                <a:ea typeface="宋体" pitchFamily="2" charset="-122"/>
                <a:sym typeface="+mn-ea"/>
              </a:rPr>
              <a:t>3D </a:t>
            </a:r>
            <a:r>
              <a:rPr lang="zh-CN" sz="1400" dirty="0">
                <a:latin typeface="+mj-lt"/>
                <a:ea typeface="宋体" pitchFamily="2" charset="-122"/>
                <a:sym typeface="+mn-ea"/>
              </a:rPr>
              <a:t>MnBi2Te4的</a:t>
            </a:r>
            <a:r>
              <a:rPr lang="en-US" altLang="zh-CN" sz="1400" dirty="0">
                <a:latin typeface="+mj-lt"/>
                <a:ea typeface="宋体" pitchFamily="2" charset="-122"/>
                <a:sym typeface="+mn-ea"/>
              </a:rPr>
              <a:t>z</a:t>
            </a:r>
            <a:r>
              <a:rPr lang="zh-CN" altLang="en-US" sz="1400" dirty="0">
                <a:latin typeface="+mj-lt"/>
                <a:ea typeface="宋体" pitchFamily="2" charset="-122"/>
                <a:sym typeface="+mn-ea"/>
              </a:rPr>
              <a:t>方向受限，可以用</a:t>
            </a:r>
            <a:r>
              <a:rPr lang="en-US" altLang="zh-CN" sz="1400" dirty="0">
                <a:latin typeface="+mj-lt"/>
                <a:ea typeface="宋体" pitchFamily="2" charset="-122"/>
                <a:sym typeface="+mn-ea"/>
              </a:rPr>
              <a:t>2D</a:t>
            </a:r>
            <a:r>
              <a:rPr lang="zh-CN" altLang="en-US" sz="1400" dirty="0">
                <a:latin typeface="+mj-lt"/>
                <a:ea typeface="宋体" pitchFamily="2" charset="-122"/>
                <a:sym typeface="+mn-ea"/>
              </a:rPr>
              <a:t>子带模型来描述无序化的铁磁</a:t>
            </a:r>
            <a:r>
              <a:rPr lang="zh-CN" sz="1400" dirty="0">
                <a:latin typeface="+mj-lt"/>
                <a:ea typeface="宋体" pitchFamily="2" charset="-122"/>
                <a:sym typeface="+mn-ea"/>
              </a:rPr>
              <a:t>MnBi2Te4：</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1"/>
          <a:srcRect/>
          <a:stretch>
            <a:fillRect/>
          </a:stretch>
        </p:blipFill>
        <p:spPr>
          <a:xfrm>
            <a:off x="1293495" y="2980055"/>
            <a:ext cx="1656080" cy="417195"/>
          </a:xfrm>
          <a:prstGeom prst="rect">
            <a:avLst/>
          </a:prstGeom>
        </p:spPr>
      </p:pic>
      <p:pic>
        <p:nvPicPr>
          <p:cNvPr id="10" name="Picture 9" descr="/home/ligy/Pictures/1.png1"/>
          <p:cNvPicPr>
            <a:picLocks noChangeAspect="true"/>
          </p:cNvPicPr>
          <p:nvPr/>
        </p:nvPicPr>
        <p:blipFill>
          <a:blip r:embed="rId2"/>
          <a:srcRect/>
          <a:stretch>
            <a:fillRect/>
          </a:stretch>
        </p:blipFill>
        <p:spPr>
          <a:xfrm>
            <a:off x="300990" y="3442018"/>
            <a:ext cx="3178175" cy="212725"/>
          </a:xfrm>
          <a:prstGeom prst="rect">
            <a:avLst/>
          </a:prstGeom>
        </p:spPr>
      </p:pic>
      <p:pic>
        <p:nvPicPr>
          <p:cNvPr id="11" name="Picture 10" descr="/home/ligy/Pictures/1.png1"/>
          <p:cNvPicPr>
            <a:picLocks noChangeAspect="true"/>
          </p:cNvPicPr>
          <p:nvPr/>
        </p:nvPicPr>
        <p:blipFill>
          <a:blip r:embed="rId3"/>
          <a:srcRect/>
          <a:stretch>
            <a:fillRect/>
          </a:stretch>
        </p:blipFill>
        <p:spPr>
          <a:xfrm>
            <a:off x="5333365" y="3009265"/>
            <a:ext cx="1957070" cy="1126490"/>
          </a:xfrm>
          <a:prstGeom prst="rect">
            <a:avLst/>
          </a:prstGeom>
        </p:spPr>
      </p:pic>
      <p:pic>
        <p:nvPicPr>
          <p:cNvPr id="2" name="Picture 1" descr="/home/ligy/Pictures/1.png1"/>
          <p:cNvPicPr>
            <a:picLocks noChangeAspect="true"/>
          </p:cNvPicPr>
          <p:nvPr/>
        </p:nvPicPr>
        <p:blipFill>
          <a:blip r:embed="rId4"/>
          <a:srcRect/>
          <a:stretch>
            <a:fillRect/>
          </a:stretch>
        </p:blipFill>
        <p:spPr>
          <a:xfrm>
            <a:off x="3479165" y="3461385"/>
            <a:ext cx="794385" cy="193675"/>
          </a:xfrm>
          <a:prstGeom prst="rect">
            <a:avLst/>
          </a:prstGeom>
        </p:spPr>
      </p:pic>
      <p:pic>
        <p:nvPicPr>
          <p:cNvPr id="5" name="Picture 4" descr="/home/ligy/Pictures/1.png1"/>
          <p:cNvPicPr>
            <a:picLocks noChangeAspect="true"/>
          </p:cNvPicPr>
          <p:nvPr/>
        </p:nvPicPr>
        <p:blipFill>
          <a:blip r:embed="rId5"/>
          <a:srcRect/>
          <a:stretch>
            <a:fillRect/>
          </a:stretch>
        </p:blipFill>
        <p:spPr>
          <a:xfrm>
            <a:off x="659448" y="3761740"/>
            <a:ext cx="549910" cy="193675"/>
          </a:xfrm>
          <a:prstGeom prst="rect">
            <a:avLst/>
          </a:prstGeom>
        </p:spPr>
      </p:pic>
      <p:pic>
        <p:nvPicPr>
          <p:cNvPr id="7" name="Picture 6" descr="/home/ligy/Pictures/1.png1"/>
          <p:cNvPicPr>
            <a:picLocks noChangeAspect="true"/>
          </p:cNvPicPr>
          <p:nvPr/>
        </p:nvPicPr>
        <p:blipFill>
          <a:blip r:embed="rId6"/>
          <a:srcRect/>
          <a:stretch>
            <a:fillRect/>
          </a:stretch>
        </p:blipFill>
        <p:spPr>
          <a:xfrm>
            <a:off x="2012315" y="3761740"/>
            <a:ext cx="993775" cy="165100"/>
          </a:xfrm>
          <a:prstGeom prst="rect">
            <a:avLst/>
          </a:prstGeom>
        </p:spPr>
      </p:pic>
      <p:sp>
        <p:nvSpPr>
          <p:cNvPr id="8" name="Text Box 7"/>
          <p:cNvSpPr txBox="true"/>
          <p:nvPr/>
        </p:nvSpPr>
        <p:spPr>
          <a:xfrm>
            <a:off x="3077845" y="3720465"/>
            <a:ext cx="953770" cy="275590"/>
          </a:xfrm>
          <a:prstGeom prst="rect">
            <a:avLst/>
          </a:prstGeom>
          <a:noFill/>
        </p:spPr>
        <p:txBody>
          <a:bodyPr wrap="none" rtlCol="0">
            <a:spAutoFit/>
          </a:bodyPr>
          <a:p>
            <a:r>
              <a:rPr lang="zh-CN" altLang="en-US" sz="1200">
                <a:ea typeface="宋体" pitchFamily="2" charset="-122"/>
              </a:rPr>
              <a:t>是</a:t>
            </a:r>
            <a:r>
              <a:rPr lang="en-US" altLang="zh-CN" sz="1200">
                <a:ea typeface="宋体" pitchFamily="2" charset="-122"/>
              </a:rPr>
              <a:t>P</a:t>
            </a:r>
            <a:r>
              <a:rPr lang="en-US" altLang="en-US" sz="1200">
                <a:ea typeface="宋体" pitchFamily="2" charset="-122"/>
              </a:rPr>
              <a:t>auli</a:t>
            </a:r>
            <a:r>
              <a:rPr lang="zh-CN" altLang="en-US" sz="1200">
                <a:ea typeface="宋体" pitchFamily="2" charset="-122"/>
              </a:rPr>
              <a:t>矩阵</a:t>
            </a:r>
            <a:endParaRPr lang="zh-CN" altLang="en-US" sz="1200">
              <a:ea typeface="宋体" pitchFamily="2" charset="-122"/>
            </a:endParaRPr>
          </a:p>
        </p:txBody>
      </p:sp>
      <p:sp>
        <p:nvSpPr>
          <p:cNvPr id="9" name="Text Box 8"/>
          <p:cNvSpPr txBox="true"/>
          <p:nvPr/>
        </p:nvSpPr>
        <p:spPr>
          <a:xfrm>
            <a:off x="20320" y="3919220"/>
            <a:ext cx="7520305" cy="116840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磁场</a:t>
            </a:r>
            <a:r>
              <a:rPr lang="en-US" altLang="zh-CN" sz="1400" dirty="0">
                <a:solidFill>
                  <a:schemeClr val="tx1"/>
                </a:solidFill>
                <a:latin typeface="+mj-lt"/>
                <a:ea typeface="宋体" pitchFamily="2" charset="-122"/>
                <a:sym typeface="+mn-ea"/>
              </a:rPr>
              <a:t>p</a:t>
            </a:r>
            <a:r>
              <a:rPr lang="en-US" altLang="en-US" sz="1400" dirty="0">
                <a:solidFill>
                  <a:schemeClr val="tx1"/>
                </a:solidFill>
                <a:latin typeface="+mj-lt"/>
                <a:ea typeface="宋体" pitchFamily="2" charset="-122"/>
                <a:sym typeface="+mn-ea"/>
              </a:rPr>
              <a:t>hi/phi0</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Peierls</a:t>
            </a:r>
            <a:r>
              <a:rPr lang="zh-CN" altLang="en-US" sz="1400" dirty="0">
                <a:solidFill>
                  <a:schemeClr val="tx1"/>
                </a:solidFill>
                <a:latin typeface="+mj-lt"/>
                <a:ea typeface="宋体" pitchFamily="2" charset="-122"/>
                <a:sym typeface="+mn-ea"/>
              </a:rPr>
              <a:t>取代进入到</a:t>
            </a:r>
            <a:r>
              <a:rPr lang="en-US" altLang="zh-CN" sz="1400" dirty="0">
                <a:solidFill>
                  <a:schemeClr val="tx1"/>
                </a:solidFill>
                <a:latin typeface="+mj-lt"/>
                <a:ea typeface="宋体" pitchFamily="2" charset="-122"/>
                <a:sym typeface="+mn-ea"/>
              </a:rPr>
              <a:t>hopping</a:t>
            </a:r>
            <a:r>
              <a:rPr lang="zh-CN" altLang="en-US" sz="1400" dirty="0">
                <a:solidFill>
                  <a:schemeClr val="tx1"/>
                </a:solidFill>
                <a:latin typeface="+mj-lt"/>
                <a:ea typeface="宋体" pitchFamily="2" charset="-122"/>
                <a:sym typeface="+mn-ea"/>
              </a:rPr>
              <a:t>项的相位中</a:t>
            </a:r>
            <a:r>
              <a:rPr lang="en-US" altLang="zh-CN" sz="1400" dirty="0">
                <a:solidFill>
                  <a:schemeClr val="tx1"/>
                </a:solidFill>
                <a:latin typeface="+mj-lt"/>
                <a:ea typeface="宋体" pitchFamily="2" charset="-122"/>
                <a:sym typeface="+mn-ea"/>
              </a:rPr>
              <a:t>[37]</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无序为</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，与实验</a:t>
            </a:r>
            <a:r>
              <a:rPr lang="en-US" altLang="zh-CN" sz="1400" dirty="0">
                <a:solidFill>
                  <a:schemeClr val="tx1"/>
                </a:solidFill>
                <a:latin typeface="+mj-lt"/>
                <a:ea typeface="宋体" pitchFamily="2" charset="-122"/>
                <a:sym typeface="+mn-ea"/>
              </a:rPr>
              <a:t>[3]</a:t>
            </a:r>
            <a:r>
              <a:rPr lang="zh-CN" altLang="en-US" sz="1400" dirty="0">
                <a:solidFill>
                  <a:schemeClr val="tx1"/>
                </a:solidFill>
                <a:latin typeface="+mj-lt"/>
                <a:ea typeface="宋体" pitchFamily="2" charset="-122"/>
                <a:sym typeface="+mn-ea"/>
              </a:rPr>
              <a:t>相对应，由密度</a:t>
            </a:r>
            <a:r>
              <a:rPr lang="en-US" altLang="zh-CN" sz="1400" dirty="0">
                <a:solidFill>
                  <a:schemeClr val="tx1"/>
                </a:solidFill>
                <a:latin typeface="+mj-lt"/>
                <a:ea typeface="宋体" pitchFamily="2" charset="-122"/>
                <a:sym typeface="+mn-ea"/>
              </a:rPr>
              <a:t>n</a:t>
            </a:r>
            <a:r>
              <a:rPr lang="zh-CN" altLang="en-US" sz="1400" dirty="0">
                <a:solidFill>
                  <a:schemeClr val="tx1"/>
                </a:solidFill>
                <a:latin typeface="+mj-lt"/>
                <a:ea typeface="宋体" pitchFamily="2" charset="-122"/>
                <a:sym typeface="+mn-ea"/>
              </a:rPr>
              <a:t>与强度</a:t>
            </a:r>
            <a:r>
              <a:rPr lang="en-US" altLang="zh-CN" sz="1400" dirty="0">
                <a:solidFill>
                  <a:schemeClr val="tx1"/>
                </a:solidFill>
                <a:latin typeface="+mj-lt"/>
                <a:ea typeface="宋体" pitchFamily="2" charset="-122"/>
                <a:sym typeface="+mn-ea"/>
              </a:rPr>
              <a:t>W</a:t>
            </a:r>
            <a:r>
              <a:rPr lang="zh-CN" altLang="en-US" sz="1400" dirty="0">
                <a:solidFill>
                  <a:schemeClr val="tx1"/>
                </a:solidFill>
                <a:latin typeface="+mj-lt"/>
                <a:ea typeface="宋体" pitchFamily="2" charset="-122"/>
                <a:sym typeface="+mn-ea"/>
              </a:rPr>
              <a:t>来描述，</a:t>
            </a:r>
            <a:r>
              <a:rPr lang="en-US" altLang="zh-CN" sz="1400" dirty="0">
                <a:solidFill>
                  <a:schemeClr val="tx1"/>
                </a:solidFill>
                <a:latin typeface="+mj-lt"/>
                <a:ea typeface="宋体" pitchFamily="2" charset="-122"/>
                <a:sym typeface="+mn-ea"/>
              </a:rPr>
              <a:t>V(r)</a:t>
            </a: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-W/2,W/2]</a:t>
            </a:r>
            <a:r>
              <a:rPr lang="zh-CN" altLang="en-US" sz="1400" dirty="0">
                <a:solidFill>
                  <a:schemeClr val="tx1"/>
                </a:solidFill>
                <a:latin typeface="+mj-lt"/>
                <a:ea typeface="宋体" pitchFamily="2" charset="-122"/>
                <a:sym typeface="+mn-ea"/>
              </a:rPr>
              <a:t>之间均匀取值</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通过计算态密度之比与</a:t>
            </a:r>
            <a:r>
              <a:rPr lang="en-US" altLang="zh-CN" sz="1400" dirty="0">
                <a:solidFill>
                  <a:schemeClr val="tx1"/>
                </a:solidFill>
                <a:latin typeface="+mj-lt"/>
                <a:ea typeface="宋体" pitchFamily="2" charset="-122"/>
                <a:sym typeface="+mn-ea"/>
              </a:rPr>
              <a:t>IPR</a:t>
            </a:r>
            <a:r>
              <a:rPr lang="zh-CN" altLang="en-US" sz="1400" dirty="0">
                <a:solidFill>
                  <a:schemeClr val="tx1"/>
                </a:solidFill>
                <a:latin typeface="+mj-lt"/>
                <a:ea typeface="宋体" pitchFamily="2" charset="-122"/>
                <a:sym typeface="+mn-ea"/>
              </a:rPr>
              <a:t>来研究本征态的空间拓展，以验证</a:t>
            </a:r>
            <a:r>
              <a:rPr lang="en-US" altLang="zh-CN" sz="1400" dirty="0">
                <a:solidFill>
                  <a:schemeClr val="tx1"/>
                </a:solidFill>
                <a:latin typeface="+mj-lt"/>
                <a:ea typeface="宋体" pitchFamily="2" charset="-122"/>
                <a:sym typeface="+mn-ea"/>
              </a:rPr>
              <a:t>Landau</a:t>
            </a:r>
            <a:r>
              <a:rPr lang="zh-CN" altLang="en-US" sz="1400" dirty="0">
                <a:solidFill>
                  <a:schemeClr val="tx1"/>
                </a:solidFill>
                <a:latin typeface="+mj-lt"/>
                <a:ea typeface="宋体" pitchFamily="2" charset="-122"/>
                <a:sym typeface="+mn-ea"/>
              </a:rPr>
              <a:t>能带起源于局域化</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态。几何平均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rho_typ</a:t>
            </a:r>
            <a:r>
              <a:rPr lang="zh-CN" altLang="en-US" sz="1400" dirty="0">
                <a:solidFill>
                  <a:schemeClr val="tx1"/>
                </a:solidFill>
                <a:latin typeface="+mj-lt"/>
                <a:ea typeface="宋体" pitchFamily="2" charset="-122"/>
                <a:sym typeface="+mn-ea"/>
              </a:rPr>
              <a:t>，算术平均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rho_ave [26-35]</a:t>
            </a:r>
            <a:endParaRPr lang="en-US" altLang="en-US" sz="1400" dirty="0">
              <a:solidFill>
                <a:schemeClr val="tx1"/>
              </a:solidFill>
              <a:latin typeface="+mj-lt"/>
              <a:ea typeface="宋体" pitchFamily="2" charset="-122"/>
              <a:sym typeface="+mn-ea"/>
            </a:endParaRPr>
          </a:p>
        </p:txBody>
      </p:sp>
      <p:pic>
        <p:nvPicPr>
          <p:cNvPr id="12" name="Picture 11" descr="/home/ligy/Pictures/1.png1"/>
          <p:cNvPicPr>
            <a:picLocks noChangeAspect="true"/>
          </p:cNvPicPr>
          <p:nvPr/>
        </p:nvPicPr>
        <p:blipFill>
          <a:blip r:embed="rId7"/>
          <a:srcRect/>
          <a:stretch>
            <a:fillRect/>
          </a:stretch>
        </p:blipFill>
        <p:spPr>
          <a:xfrm>
            <a:off x="999808" y="4197350"/>
            <a:ext cx="749300" cy="193675"/>
          </a:xfrm>
          <a:prstGeom prst="rect">
            <a:avLst/>
          </a:prstGeom>
        </p:spPr>
      </p:pic>
      <p:pic>
        <p:nvPicPr>
          <p:cNvPr id="13" name="Picture 12" descr="/home/ligy/Pictures/1.png1"/>
          <p:cNvPicPr>
            <a:picLocks noChangeAspect="true"/>
          </p:cNvPicPr>
          <p:nvPr/>
        </p:nvPicPr>
        <p:blipFill>
          <a:blip r:embed="rId8"/>
          <a:srcRect/>
          <a:stretch>
            <a:fillRect/>
          </a:stretch>
        </p:blipFill>
        <p:spPr>
          <a:xfrm>
            <a:off x="445135" y="5030470"/>
            <a:ext cx="1997710" cy="637540"/>
          </a:xfrm>
          <a:prstGeom prst="rect">
            <a:avLst/>
          </a:prstGeom>
        </p:spPr>
      </p:pic>
      <p:pic>
        <p:nvPicPr>
          <p:cNvPr id="16" name="Picture 15" descr="/home/ligy/Pictures/1.png1"/>
          <p:cNvPicPr>
            <a:picLocks noChangeAspect="true"/>
          </p:cNvPicPr>
          <p:nvPr/>
        </p:nvPicPr>
        <p:blipFill>
          <a:blip r:embed="rId9"/>
          <a:srcRect/>
          <a:stretch>
            <a:fillRect/>
          </a:stretch>
        </p:blipFill>
        <p:spPr>
          <a:xfrm>
            <a:off x="2530475" y="5241290"/>
            <a:ext cx="2500630" cy="216535"/>
          </a:xfrm>
          <a:prstGeom prst="rect">
            <a:avLst/>
          </a:prstGeom>
        </p:spPr>
      </p:pic>
      <p:pic>
        <p:nvPicPr>
          <p:cNvPr id="17" name="Picture 16" descr="/home/ligy/Pictures/1.png1"/>
          <p:cNvPicPr>
            <a:picLocks noChangeAspect="true"/>
          </p:cNvPicPr>
          <p:nvPr/>
        </p:nvPicPr>
        <p:blipFill>
          <a:blip r:embed="rId10"/>
          <a:srcRect/>
          <a:stretch>
            <a:fillRect/>
          </a:stretch>
        </p:blipFill>
        <p:spPr>
          <a:xfrm>
            <a:off x="5645785" y="4966970"/>
            <a:ext cx="1332230" cy="457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88950" y="27305"/>
            <a:ext cx="6583045" cy="398780"/>
          </a:xfrm>
          <a:prstGeom prst="rect">
            <a:avLst/>
          </a:prstGeom>
          <a:noFill/>
        </p:spPr>
        <p:txBody>
          <a:bodyPr wrap="square" rtlCol="0">
            <a:spAutoFit/>
          </a:bodyPr>
          <a:p>
            <a:pPr algn="l"/>
            <a:r>
              <a:rPr lang="zh-CN" sz="2000" dirty="0">
                <a:latin typeface="+mj-lt"/>
                <a:ea typeface="宋体" pitchFamily="2" charset="-122"/>
              </a:rPr>
              <a:t>无序化的MnBi2Te4中量子</a:t>
            </a:r>
            <a:r>
              <a:rPr lang="en-US" altLang="zh-CN" sz="2000" dirty="0">
                <a:latin typeface="+mj-lt"/>
                <a:ea typeface="宋体" pitchFamily="2" charset="-122"/>
              </a:rPr>
              <a:t>Hall</a:t>
            </a:r>
            <a:r>
              <a:rPr lang="zh-CN" altLang="en-US" sz="2000" dirty="0">
                <a:latin typeface="+mj-lt"/>
                <a:ea typeface="宋体" pitchFamily="2" charset="-122"/>
              </a:rPr>
              <a:t>相与量子反常</a:t>
            </a:r>
            <a:r>
              <a:rPr lang="en-US" altLang="zh-CN" sz="2000" dirty="0">
                <a:latin typeface="+mj-lt"/>
                <a:ea typeface="宋体" pitchFamily="2" charset="-122"/>
              </a:rPr>
              <a:t>Hall</a:t>
            </a:r>
            <a:r>
              <a:rPr lang="zh-CN" altLang="en-US" sz="2000" dirty="0">
                <a:latin typeface="+mj-lt"/>
                <a:ea typeface="宋体" pitchFamily="2" charset="-122"/>
              </a:rPr>
              <a:t>相的共存</a:t>
            </a:r>
            <a:endParaRPr lang="zh-CN" altLang="en-US" sz="2000" dirty="0">
              <a:latin typeface="+mj-lt"/>
              <a:ea typeface="宋体" pitchFamily="2" charset="-122"/>
            </a:endParaRPr>
          </a:p>
        </p:txBody>
      </p:sp>
      <p:sp>
        <p:nvSpPr>
          <p:cNvPr id="3" name="Text Box 2"/>
          <p:cNvSpPr txBox="true"/>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宋体" pitchFamily="2" charset="-122"/>
                <a:sym typeface="+mn-ea"/>
              </a:rPr>
              <a:t>，</a:t>
            </a:r>
            <a:r>
              <a:rPr lang="en-US" altLang="en-US" sz="1200">
                <a:sym typeface="+mn-ea"/>
              </a:rPr>
              <a:t> X. C. Xie etc.</a:t>
            </a:r>
            <a:r>
              <a:rPr lang="zh-CN" altLang="en-US" sz="1200">
                <a:ea typeface="宋体" pitchFamily="2" charset="-122"/>
                <a:sym typeface="+mn-ea"/>
              </a:rPr>
              <a:t>，</a:t>
            </a:r>
            <a:r>
              <a:rPr lang="en-US" altLang="en-US" sz="1200">
                <a:sym typeface="+mn-ea"/>
              </a:rPr>
              <a:t>PRL 127, 236402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sp>
        <p:nvSpPr>
          <p:cNvPr id="15" name="Text Box 14"/>
          <p:cNvSpPr txBox="true"/>
          <p:nvPr/>
        </p:nvSpPr>
        <p:spPr>
          <a:xfrm>
            <a:off x="15875" y="589915"/>
            <a:ext cx="7520305" cy="52197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W=0</a:t>
            </a:r>
            <a:r>
              <a:rPr lang="zh-CN" altLang="en-US" sz="1400" dirty="0">
                <a:solidFill>
                  <a:schemeClr val="tx1"/>
                </a:solidFill>
                <a:latin typeface="+mj-lt"/>
                <a:ea typeface="宋体" pitchFamily="2" charset="-122"/>
                <a:sym typeface="+mn-ea"/>
              </a:rPr>
              <a:t>的纯净系统与实验</a:t>
            </a:r>
            <a:r>
              <a:rPr lang="en-US" altLang="zh-CN" sz="1400" dirty="0">
                <a:latin typeface="+mj-lt"/>
                <a:ea typeface="宋体" pitchFamily="2" charset="-122"/>
                <a:sym typeface="+mn-ea"/>
              </a:rPr>
              <a:t>[3]</a:t>
            </a:r>
            <a:r>
              <a:rPr lang="zh-CN" altLang="en-US" sz="1400" dirty="0">
                <a:solidFill>
                  <a:schemeClr val="tx1"/>
                </a:solidFill>
                <a:latin typeface="+mj-lt"/>
                <a:ea typeface="宋体" pitchFamily="2" charset="-122"/>
                <a:sym typeface="+mn-ea"/>
              </a:rPr>
              <a:t>符合得不好</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无序增加时与实验</a:t>
            </a:r>
            <a:r>
              <a:rPr lang="en-US" altLang="zh-CN" sz="1400" dirty="0">
                <a:solidFill>
                  <a:schemeClr val="tx1"/>
                </a:solidFill>
                <a:latin typeface="+mj-lt"/>
                <a:ea typeface="宋体" pitchFamily="2" charset="-122"/>
                <a:sym typeface="+mn-ea"/>
              </a:rPr>
              <a:t>[3]</a:t>
            </a:r>
            <a:r>
              <a:rPr lang="zh-CN" altLang="en-US" sz="1400" dirty="0">
                <a:solidFill>
                  <a:schemeClr val="tx1"/>
                </a:solidFill>
                <a:latin typeface="+mj-lt"/>
                <a:ea typeface="宋体" pitchFamily="2" charset="-122"/>
                <a:sym typeface="+mn-ea"/>
              </a:rPr>
              <a:t>符合</a:t>
            </a:r>
            <a:endParaRPr lang="zh-CN" altLang="en-US" sz="1400" dirty="0">
              <a:solidFill>
                <a:schemeClr val="tx1"/>
              </a:solidFill>
              <a:latin typeface="+mj-lt"/>
              <a:ea typeface="宋体" pitchFamily="2" charset="-122"/>
              <a:sym typeface="+mn-ea"/>
            </a:endParaRPr>
          </a:p>
        </p:txBody>
      </p:sp>
      <p:pic>
        <p:nvPicPr>
          <p:cNvPr id="11" name="Picture 10" descr="/home/ligy/Pictures/1.png1"/>
          <p:cNvPicPr>
            <a:picLocks noChangeAspect="true"/>
          </p:cNvPicPr>
          <p:nvPr/>
        </p:nvPicPr>
        <p:blipFill>
          <a:blip r:embed="rId1"/>
          <a:srcRect/>
          <a:stretch>
            <a:fillRect/>
          </a:stretch>
        </p:blipFill>
        <p:spPr>
          <a:xfrm>
            <a:off x="2783840" y="1279525"/>
            <a:ext cx="4605020" cy="1733550"/>
          </a:xfrm>
          <a:prstGeom prst="rect">
            <a:avLst/>
          </a:prstGeom>
        </p:spPr>
      </p:pic>
      <p:sp>
        <p:nvSpPr>
          <p:cNvPr id="9" name="Text Box 8"/>
          <p:cNvSpPr txBox="true"/>
          <p:nvPr/>
        </p:nvSpPr>
        <p:spPr>
          <a:xfrm>
            <a:off x="8890" y="3013075"/>
            <a:ext cx="752030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用重整的局域化长度得到的相图：</a:t>
            </a:r>
            <a:endParaRPr lang="zh-CN" altLang="en-US" sz="1400" dirty="0">
              <a:solidFill>
                <a:schemeClr val="tx1"/>
              </a:solidFill>
              <a:latin typeface="+mj-lt"/>
              <a:ea typeface="宋体" pitchFamily="2" charset="-122"/>
              <a:sym typeface="+mn-ea"/>
            </a:endParaRPr>
          </a:p>
        </p:txBody>
      </p:sp>
      <p:pic>
        <p:nvPicPr>
          <p:cNvPr id="13" name="Picture 12" descr="/home/ligy/Pictures/1.png1"/>
          <p:cNvPicPr>
            <a:picLocks noChangeAspect="true"/>
          </p:cNvPicPr>
          <p:nvPr/>
        </p:nvPicPr>
        <p:blipFill>
          <a:blip r:embed="rId2"/>
          <a:srcRect/>
          <a:stretch>
            <a:fillRect/>
          </a:stretch>
        </p:blipFill>
        <p:spPr>
          <a:xfrm>
            <a:off x="2533650" y="3439160"/>
            <a:ext cx="2332990" cy="1854835"/>
          </a:xfrm>
          <a:prstGeom prst="rect">
            <a:avLst/>
          </a:prstGeom>
        </p:spPr>
      </p:pic>
      <p:sp>
        <p:nvSpPr>
          <p:cNvPr id="18" name="Text Box 17"/>
          <p:cNvSpPr txBox="true"/>
          <p:nvPr/>
        </p:nvSpPr>
        <p:spPr>
          <a:xfrm>
            <a:off x="4866640" y="880745"/>
            <a:ext cx="1034415" cy="275590"/>
          </a:xfrm>
          <a:prstGeom prst="rect">
            <a:avLst/>
          </a:prstGeom>
          <a:noFill/>
        </p:spPr>
        <p:txBody>
          <a:bodyPr wrap="none" rtlCol="0">
            <a:spAutoFit/>
          </a:bodyPr>
          <a:p>
            <a:pPr algn="l"/>
            <a:r>
              <a:rPr lang="en-US" altLang="zh-CN" sz="1200">
                <a:ea typeface="宋体" pitchFamily="2" charset="-122"/>
              </a:rPr>
              <a:t>inset: </a:t>
            </a:r>
            <a:r>
              <a:rPr lang="zh-CN" altLang="en-US" sz="1200">
                <a:ea typeface="宋体" pitchFamily="2" charset="-122"/>
              </a:rPr>
              <a:t>实验</a:t>
            </a:r>
            <a:r>
              <a:rPr lang="en-US" altLang="zh-CN" sz="1200" dirty="0">
                <a:latin typeface="+mj-lt"/>
                <a:ea typeface="宋体" pitchFamily="2" charset="-122"/>
                <a:sym typeface="+mn-ea"/>
              </a:rPr>
              <a:t>[3]</a:t>
            </a:r>
            <a:endParaRPr lang="en-US" altLang="zh-CN" sz="1200" dirty="0">
              <a:latin typeface="+mj-lt"/>
              <a:ea typeface="宋体" pitchFamily="2" charset="-122"/>
              <a:sym typeface="+mn-ea"/>
            </a:endParaRPr>
          </a:p>
        </p:txBody>
      </p:sp>
      <p:cxnSp>
        <p:nvCxnSpPr>
          <p:cNvPr id="19" name="Straight Arrow Connector 18"/>
          <p:cNvCxnSpPr>
            <a:stCxn id="18" idx="3"/>
          </p:cNvCxnSpPr>
          <p:nvPr/>
        </p:nvCxnSpPr>
        <p:spPr>
          <a:xfrm>
            <a:off x="5901055" y="1025525"/>
            <a:ext cx="724535" cy="40195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true">
            <a:off x="4752340" y="1018540"/>
            <a:ext cx="114300" cy="42354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3619500" y="5293995"/>
            <a:ext cx="487680" cy="275590"/>
          </a:xfrm>
          <a:prstGeom prst="rect">
            <a:avLst/>
          </a:prstGeom>
          <a:noFill/>
        </p:spPr>
        <p:txBody>
          <a:bodyPr wrap="none" rtlCol="0">
            <a:spAutoFit/>
          </a:bodyPr>
          <a:p>
            <a:pPr algn="l"/>
            <a:r>
              <a:rPr lang="zh-CN" sz="1200">
                <a:ea typeface="宋体" pitchFamily="2" charset="-122"/>
              </a:rPr>
              <a:t>磁场</a:t>
            </a:r>
            <a:endParaRPr lang="zh-CN" sz="1200" dirty="0">
              <a:latin typeface="+mj-lt"/>
              <a:ea typeface="宋体" pitchFamily="2"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66315" y="19685"/>
            <a:ext cx="3028950"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用</a:t>
            </a:r>
            <a:r>
              <a:rPr lang="en-US" altLang="zh-CN" sz="2000" dirty="0">
                <a:latin typeface="+mj-lt"/>
                <a:ea typeface="宋体" pitchFamily="2" charset="-122"/>
              </a:rPr>
              <a:t>SHE</a:t>
            </a:r>
            <a:r>
              <a:rPr lang="zh-CN" altLang="en-US" sz="2000" dirty="0">
                <a:latin typeface="+mj-lt"/>
                <a:ea typeface="宋体" pitchFamily="2" charset="-122"/>
              </a:rPr>
              <a:t>控制</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的</a:t>
            </a:r>
            <a:r>
              <a:rPr lang="en-US" altLang="zh-CN" sz="2000" dirty="0">
                <a:latin typeface="+mj-lt"/>
                <a:ea typeface="宋体" pitchFamily="2" charset="-122"/>
              </a:rPr>
              <a:t>BEC</a:t>
            </a:r>
            <a:endParaRPr lang="en-US" altLang="zh-CN" sz="2000" dirty="0">
              <a:latin typeface="+mj-lt"/>
              <a:ea typeface="宋体" pitchFamily="2" charset="-122"/>
            </a:endParaRPr>
          </a:p>
        </p:txBody>
      </p:sp>
      <p:sp>
        <p:nvSpPr>
          <p:cNvPr id="3" name="Text Box 2"/>
          <p:cNvSpPr txBox="true"/>
          <p:nvPr/>
        </p:nvSpPr>
        <p:spPr>
          <a:xfrm>
            <a:off x="5622925" y="356870"/>
            <a:ext cx="1765935" cy="275590"/>
          </a:xfrm>
          <a:prstGeom prst="rect">
            <a:avLst/>
          </a:prstGeom>
          <a:noFill/>
        </p:spPr>
        <p:txBody>
          <a:bodyPr wrap="square" rtlCol="0">
            <a:spAutoFit/>
          </a:bodyPr>
          <a:p>
            <a:r>
              <a:rPr lang="en-US" altLang="en-US" sz="1200">
                <a:sym typeface="+mn-ea"/>
              </a:rPr>
              <a:t>PRL 127, 237203 (2021)</a:t>
            </a:r>
            <a:endParaRPr lang="en-US" altLang="en-US"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15875" y="589915"/>
            <a:ext cx="7520305" cy="15995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之前研究表明：先在</a:t>
            </a: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中通电流来对</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纳米结构预加热，再对它快速冷却会导致</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气体过占据，从而产生</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BEC</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层中</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会产生自旋极化电流来产生或者湮灭</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（取决于电流与外场的方向）</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本文发现：用</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来产生或湮灭</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可以阻止或促进此</a:t>
            </a:r>
            <a:r>
              <a:rPr lang="en-US" altLang="zh-CN" sz="1400" dirty="0">
                <a:solidFill>
                  <a:schemeClr val="tx1"/>
                </a:solidFill>
                <a:latin typeface="+mj-lt"/>
                <a:ea typeface="宋体" pitchFamily="2" charset="-122"/>
                <a:sym typeface="+mn-ea"/>
              </a:rPr>
              <a:t>BEC</a:t>
            </a:r>
            <a:r>
              <a:rPr lang="zh-CN" altLang="en-US" sz="1400" dirty="0">
                <a:solidFill>
                  <a:schemeClr val="tx1"/>
                </a:solidFill>
                <a:latin typeface="+mj-lt"/>
                <a:ea typeface="宋体" pitchFamily="2" charset="-122"/>
                <a:sym typeface="+mn-ea"/>
              </a:rPr>
              <a:t>的形成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BEC</a:t>
            </a:r>
            <a:r>
              <a:rPr lang="zh-CN" altLang="en-US" sz="1400" dirty="0">
                <a:solidFill>
                  <a:schemeClr val="tx1"/>
                </a:solidFill>
                <a:latin typeface="+mj-lt"/>
                <a:ea typeface="宋体" pitchFamily="2" charset="-122"/>
                <a:sym typeface="+mn-ea"/>
              </a:rPr>
              <a:t>的阀值被调节幅度为：</a:t>
            </a:r>
            <a:r>
              <a:rPr lang="en-US" altLang="zh-CN" sz="1400" dirty="0">
                <a:solidFill>
                  <a:schemeClr val="tx1"/>
                </a:solidFill>
                <a:latin typeface="+mj-lt"/>
                <a:ea typeface="宋体" pitchFamily="2" charset="-122"/>
                <a:sym typeface="+mn-ea"/>
              </a:rPr>
              <a:t>-8%</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+6%</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的影响机制：</a:t>
            </a:r>
            <a:r>
              <a:rPr lang="en-US" altLang="zh-CN" sz="1400" dirty="0">
                <a:solidFill>
                  <a:srgbClr val="FF0000"/>
                </a:solidFill>
                <a:latin typeface="+mj-lt"/>
                <a:ea typeface="宋体" pitchFamily="2" charset="-122"/>
                <a:sym typeface="+mn-ea"/>
              </a:rPr>
              <a:t>SHE-STT</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本文发现了一种新的调节宏观量子态的方法</a:t>
            </a:r>
            <a:endParaRPr lang="zh-CN" altLang="en-US" sz="1400" dirty="0">
              <a:solidFill>
                <a:schemeClr val="tx1"/>
              </a:solidFill>
              <a:latin typeface="+mj-lt"/>
              <a:ea typeface="宋体" pitchFamily="2" charset="-122"/>
              <a:sym typeface="+mn-ea"/>
            </a:endParaRPr>
          </a:p>
        </p:txBody>
      </p:sp>
      <p:pic>
        <p:nvPicPr>
          <p:cNvPr id="13" name="Picture 12" descr="/home/ligy/Pictures/1.png1"/>
          <p:cNvPicPr>
            <a:picLocks noChangeAspect="true"/>
          </p:cNvPicPr>
          <p:nvPr/>
        </p:nvPicPr>
        <p:blipFill>
          <a:blip r:embed="rId1"/>
          <a:srcRect/>
          <a:stretch>
            <a:fillRect/>
          </a:stretch>
        </p:blipFill>
        <p:spPr>
          <a:xfrm>
            <a:off x="4260215" y="1600835"/>
            <a:ext cx="2969260" cy="35648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39240" y="19685"/>
            <a:ext cx="4482465"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自旋液体中规范涨落导致的近藤行为</a:t>
            </a:r>
            <a:endParaRPr lang="zh-CN" altLang="en-US" sz="2000" dirty="0">
              <a:latin typeface="+mj-lt"/>
              <a:ea typeface="宋体" pitchFamily="2" charset="-122"/>
            </a:endParaRPr>
          </a:p>
        </p:txBody>
      </p:sp>
      <p:sp>
        <p:nvSpPr>
          <p:cNvPr id="3" name="Text Box 2"/>
          <p:cNvSpPr txBox="true"/>
          <p:nvPr/>
        </p:nvSpPr>
        <p:spPr>
          <a:xfrm>
            <a:off x="5544820" y="356870"/>
            <a:ext cx="1991995" cy="275590"/>
          </a:xfrm>
          <a:prstGeom prst="rect">
            <a:avLst/>
          </a:prstGeom>
          <a:noFill/>
        </p:spPr>
        <p:txBody>
          <a:bodyPr wrap="square" rtlCol="0">
            <a:spAutoFit/>
          </a:bodyPr>
          <a:p>
            <a:r>
              <a:rPr lang="en-US" altLang="en-US" sz="1200">
                <a:sym typeface="+mn-ea"/>
              </a:rPr>
              <a:t>PRL 127, 237202 (2021)</a:t>
            </a:r>
            <a:endParaRPr lang="en-US" altLang="en-US"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20320" y="768350"/>
            <a:ext cx="7520305" cy="116840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本文发现：强关联的</a:t>
            </a:r>
            <a:r>
              <a:rPr lang="en-US" altLang="zh-CN" sz="1400" dirty="0">
                <a:solidFill>
                  <a:schemeClr val="tx1"/>
                </a:solidFill>
                <a:latin typeface="+mj-lt"/>
                <a:ea typeface="宋体" pitchFamily="2" charset="-122"/>
                <a:sym typeface="+mn-ea"/>
              </a:rPr>
              <a:t>bath</a:t>
            </a:r>
            <a:r>
              <a:rPr lang="zh-CN" altLang="en-US" sz="1400" dirty="0">
                <a:solidFill>
                  <a:schemeClr val="tx1"/>
                </a:solidFill>
                <a:latin typeface="+mj-lt"/>
                <a:ea typeface="宋体" pitchFamily="2" charset="-122"/>
                <a:sym typeface="+mn-ea"/>
              </a:rPr>
              <a:t>中的</a:t>
            </a:r>
            <a:r>
              <a:rPr lang="zh-CN" altLang="en-US" sz="1400" dirty="0">
                <a:latin typeface="+mj-lt"/>
                <a:ea typeface="宋体" pitchFamily="2" charset="-122"/>
                <a:sym typeface="+mn-ea"/>
              </a:rPr>
              <a:t>规范涨落会导致非磁性的近藤行为（</a:t>
            </a:r>
            <a:r>
              <a:rPr lang="zh-CN" altLang="en-US" sz="1400" dirty="0">
                <a:solidFill>
                  <a:srgbClr val="FF0000"/>
                </a:solidFill>
                <a:latin typeface="+mj-lt"/>
                <a:ea typeface="宋体" pitchFamily="2" charset="-122"/>
                <a:sym typeface="+mn-ea"/>
              </a:rPr>
              <a:t>一种新的近藤机制</a:t>
            </a:r>
            <a:r>
              <a:rPr lang="zh-CN" altLang="en-US" sz="1400" dirty="0">
                <a:latin typeface="+mj-lt"/>
                <a:ea typeface="宋体" pitchFamily="2" charset="-122"/>
                <a:sym typeface="+mn-ea"/>
              </a:rPr>
              <a:t>）</a:t>
            </a:r>
            <a:endParaRPr lang="zh-CN" altLang="en-US" sz="1400" dirty="0">
              <a:latin typeface="+mj-lt"/>
              <a:ea typeface="宋体" pitchFamily="2" charset="-122"/>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非磁性的</a:t>
            </a:r>
            <a:r>
              <a:rPr lang="en-US" altLang="zh-CN" sz="1400" dirty="0">
                <a:solidFill>
                  <a:schemeClr val="tx1"/>
                </a:solidFill>
                <a:latin typeface="+mj-lt"/>
                <a:ea typeface="宋体" pitchFamily="2" charset="-122"/>
                <a:sym typeface="+mn-ea"/>
              </a:rPr>
              <a:t>bond</a:t>
            </a:r>
            <a:r>
              <a:rPr lang="zh-CN" altLang="en-US" sz="1400" dirty="0">
                <a:solidFill>
                  <a:schemeClr val="tx1"/>
                </a:solidFill>
                <a:latin typeface="+mj-lt"/>
                <a:ea typeface="宋体" pitchFamily="2" charset="-122"/>
                <a:sym typeface="+mn-ea"/>
              </a:rPr>
              <a:t>缺陷会局域地增强</a:t>
            </a:r>
            <a:r>
              <a:rPr lang="zh-CN" altLang="en-US" sz="1400" dirty="0">
                <a:latin typeface="+mj-lt"/>
                <a:ea typeface="宋体" pitchFamily="2" charset="-122"/>
                <a:sym typeface="+mn-ea"/>
              </a:rPr>
              <a:t>规范涨落，进而产生赝自旋交换作用，在低能下会导致非对称的近藤不动点</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此近藤现象没有常规的电阻极小行为，但热导非单调地依赖于温度与各向异性自旋关联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当有</a:t>
            </a:r>
            <a:r>
              <a:rPr lang="zh-CN" altLang="en-US" sz="1400" dirty="0">
                <a:latin typeface="+mj-lt"/>
                <a:ea typeface="宋体" pitchFamily="2" charset="-122"/>
                <a:sym typeface="+mn-ea"/>
              </a:rPr>
              <a:t>规范涨落存在时，不需要磁性散射也能出现近藤行为</a:t>
            </a:r>
            <a:endParaRPr lang="zh-CN" altLang="en-US" sz="1400" dirty="0">
              <a:solidFill>
                <a:schemeClr val="tx1"/>
              </a:solidFill>
              <a:latin typeface="+mj-lt"/>
              <a:ea typeface="宋体" pitchFamily="2" charset="-122"/>
              <a:sym typeface="+mn-ea"/>
            </a:endParaRPr>
          </a:p>
        </p:txBody>
      </p:sp>
      <p:sp>
        <p:nvSpPr>
          <p:cNvPr id="2" name="文本框 13"/>
          <p:cNvSpPr txBox="true"/>
          <p:nvPr/>
        </p:nvSpPr>
        <p:spPr>
          <a:xfrm>
            <a:off x="1656715" y="1989455"/>
            <a:ext cx="4262120"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多通道近藤效应中的普适热纠緾</a:t>
            </a:r>
            <a:endParaRPr lang="zh-CN" altLang="en-US" sz="2000" dirty="0">
              <a:latin typeface="+mj-lt"/>
              <a:ea typeface="宋体" pitchFamily="2" charset="-122"/>
            </a:endParaRPr>
          </a:p>
        </p:txBody>
      </p:sp>
      <p:sp>
        <p:nvSpPr>
          <p:cNvPr id="5" name="Text Box 4"/>
          <p:cNvSpPr txBox="true"/>
          <p:nvPr/>
        </p:nvSpPr>
        <p:spPr>
          <a:xfrm>
            <a:off x="5547360" y="2249805"/>
            <a:ext cx="1991995" cy="275590"/>
          </a:xfrm>
          <a:prstGeom prst="rect">
            <a:avLst/>
          </a:prstGeom>
          <a:noFill/>
        </p:spPr>
        <p:txBody>
          <a:bodyPr wrap="square" rtlCol="0">
            <a:spAutoFit/>
          </a:bodyPr>
          <a:p>
            <a:r>
              <a:rPr lang="en-US" altLang="en-US" sz="1200">
                <a:sym typeface="+mn-ea"/>
              </a:rPr>
              <a:t>PRL 127, 226801 (2021)</a:t>
            </a:r>
            <a:endParaRPr lang="en-US" altLang="en-US" sz="1200">
              <a:sym typeface="+mn-ea"/>
            </a:endParaRPr>
          </a:p>
        </p:txBody>
      </p:sp>
      <p:sp>
        <p:nvSpPr>
          <p:cNvPr id="6" name="Text Box 5"/>
          <p:cNvSpPr txBox="true"/>
          <p:nvPr/>
        </p:nvSpPr>
        <p:spPr>
          <a:xfrm>
            <a:off x="15875" y="2549525"/>
            <a:ext cx="7520305" cy="95313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本文基于边界共形场论发展了一个可以计算自旋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杂质问题中纠緾的方法，并用此方法研究热纠緾的衰减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在零温下纠緾最大，低温下纠緾指数衰减，指数由能量本征态的纠緾的标度性质决定</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此结果与</a:t>
            </a:r>
            <a:r>
              <a:rPr lang="en-US" altLang="zh-CN" sz="1400" dirty="0">
                <a:solidFill>
                  <a:schemeClr val="tx1"/>
                </a:solidFill>
                <a:latin typeface="+mj-lt"/>
                <a:ea typeface="宋体" pitchFamily="2" charset="-122"/>
                <a:sym typeface="+mn-ea"/>
              </a:rPr>
              <a:t>NRG</a:t>
            </a:r>
            <a:r>
              <a:rPr lang="zh-CN" altLang="en-US" sz="1400" dirty="0">
                <a:solidFill>
                  <a:schemeClr val="tx1"/>
                </a:solidFill>
                <a:latin typeface="+mj-lt"/>
                <a:ea typeface="宋体" pitchFamily="2" charset="-122"/>
                <a:sym typeface="+mn-ea"/>
              </a:rPr>
              <a:t>结果一致</a:t>
            </a:r>
            <a:endParaRPr lang="zh-CN" altLang="en-US" sz="1400" dirty="0">
              <a:solidFill>
                <a:schemeClr val="tx1"/>
              </a:solidFill>
              <a:latin typeface="+mj-lt"/>
              <a:ea typeface="宋体" pitchFamily="2" charset="-122"/>
              <a:sym typeface="+mn-ea"/>
            </a:endParaRPr>
          </a:p>
        </p:txBody>
      </p:sp>
      <p:sp>
        <p:nvSpPr>
          <p:cNvPr id="10" name="文本框 13"/>
          <p:cNvSpPr txBox="true"/>
          <p:nvPr/>
        </p:nvSpPr>
        <p:spPr>
          <a:xfrm>
            <a:off x="640080" y="3604895"/>
            <a:ext cx="6271260"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人工神经网络中开放量子系统的时间依赖的变分原则</a:t>
            </a:r>
            <a:endParaRPr lang="zh-CN" altLang="en-US" sz="2000" dirty="0">
              <a:latin typeface="+mj-lt"/>
              <a:ea typeface="宋体" pitchFamily="2" charset="-122"/>
            </a:endParaRPr>
          </a:p>
        </p:txBody>
      </p:sp>
      <p:sp>
        <p:nvSpPr>
          <p:cNvPr id="11" name="Text Box 10"/>
          <p:cNvSpPr txBox="true"/>
          <p:nvPr/>
        </p:nvSpPr>
        <p:spPr>
          <a:xfrm>
            <a:off x="5547360" y="3878580"/>
            <a:ext cx="1991995" cy="275590"/>
          </a:xfrm>
          <a:prstGeom prst="rect">
            <a:avLst/>
          </a:prstGeom>
          <a:noFill/>
        </p:spPr>
        <p:txBody>
          <a:bodyPr wrap="square" rtlCol="0">
            <a:spAutoFit/>
          </a:bodyPr>
          <a:p>
            <a:r>
              <a:rPr lang="en-US" altLang="en-US" sz="1200">
                <a:sym typeface="+mn-ea"/>
              </a:rPr>
              <a:t>PRL 127, 230501 (2021)</a:t>
            </a:r>
            <a:endParaRPr lang="en-US" altLang="en-US" sz="1200">
              <a:sym typeface="+mn-ea"/>
            </a:endParaRPr>
          </a:p>
        </p:txBody>
      </p:sp>
      <p:sp>
        <p:nvSpPr>
          <p:cNvPr id="12" name="Text Box 11"/>
          <p:cNvSpPr txBox="true"/>
          <p:nvPr/>
        </p:nvSpPr>
        <p:spPr>
          <a:xfrm>
            <a:off x="15875" y="4136390"/>
            <a:ext cx="7520305" cy="52197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本文用深度自回归神经网络发展了一个变分方法，用以模拟开放量子系统的动力学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用此方法计算了有耗散的量子</a:t>
            </a:r>
            <a:r>
              <a:rPr lang="en-US" altLang="zh-CN" sz="1400" dirty="0">
                <a:solidFill>
                  <a:schemeClr val="tx1"/>
                </a:solidFill>
                <a:latin typeface="+mj-lt"/>
                <a:ea typeface="宋体" pitchFamily="2" charset="-122"/>
                <a:sym typeface="+mn-ea"/>
              </a:rPr>
              <a:t>Heisenberg</a:t>
            </a:r>
            <a:r>
              <a:rPr lang="zh-CN" altLang="en-US" sz="1400" dirty="0">
                <a:solidFill>
                  <a:schemeClr val="tx1"/>
                </a:solidFill>
                <a:latin typeface="+mj-lt"/>
                <a:ea typeface="宋体" pitchFamily="2" charset="-122"/>
                <a:sym typeface="+mn-ea"/>
              </a:rPr>
              <a:t>模型：一维</a:t>
            </a:r>
            <a:r>
              <a:rPr lang="en-US" altLang="zh-CN" sz="1400" dirty="0">
                <a:solidFill>
                  <a:schemeClr val="tx1"/>
                </a:solidFill>
                <a:latin typeface="+mj-lt"/>
                <a:ea typeface="宋体" pitchFamily="2" charset="-122"/>
                <a:sym typeface="+mn-ea"/>
              </a:rPr>
              <a:t>40</a:t>
            </a:r>
            <a:r>
              <a:rPr lang="zh-CN" altLang="en-US" sz="1400" dirty="0">
                <a:solidFill>
                  <a:schemeClr val="tx1"/>
                </a:solidFill>
                <a:latin typeface="+mj-lt"/>
                <a:ea typeface="宋体" pitchFamily="2" charset="-122"/>
                <a:sym typeface="+mn-ea"/>
              </a:rPr>
              <a:t>个自旋、二维</a:t>
            </a:r>
            <a:r>
              <a:rPr lang="en-US" altLang="zh-CN" sz="1400" dirty="0">
                <a:solidFill>
                  <a:schemeClr val="tx1"/>
                </a:solidFill>
                <a:latin typeface="+mj-lt"/>
                <a:ea typeface="宋体" pitchFamily="2" charset="-122"/>
                <a:sym typeface="+mn-ea"/>
              </a:rPr>
              <a:t>4x4</a:t>
            </a:r>
            <a:r>
              <a:rPr lang="zh-CN" altLang="en-US" sz="1400" dirty="0">
                <a:solidFill>
                  <a:schemeClr val="tx1"/>
                </a:solidFill>
                <a:latin typeface="+mj-lt"/>
                <a:ea typeface="宋体" pitchFamily="2" charset="-122"/>
                <a:sym typeface="+mn-ea"/>
              </a:rPr>
              <a:t>自旋格点</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8195" y="40640"/>
            <a:ext cx="6012815"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光子自旋晶格：对称性限制的</a:t>
            </a:r>
            <a:r>
              <a:rPr lang="en-US" altLang="zh-CN" sz="2000" dirty="0">
                <a:latin typeface="+mj-lt"/>
                <a:ea typeface="宋体" pitchFamily="2" charset="-122"/>
              </a:rPr>
              <a:t>sk</a:t>
            </a:r>
            <a:r>
              <a:rPr lang="en-US" altLang="en-US" sz="2000" dirty="0">
                <a:latin typeface="+mj-lt"/>
                <a:ea typeface="宋体" pitchFamily="2" charset="-122"/>
              </a:rPr>
              <a:t>yrmion</a:t>
            </a:r>
            <a:r>
              <a:rPr lang="zh-CN" altLang="en-US" sz="2000" dirty="0">
                <a:latin typeface="+mj-lt"/>
                <a:ea typeface="宋体" pitchFamily="2" charset="-122"/>
              </a:rPr>
              <a:t>与</a:t>
            </a:r>
            <a:r>
              <a:rPr lang="en-US" altLang="zh-CN" sz="2000" dirty="0">
                <a:latin typeface="+mj-lt"/>
                <a:ea typeface="宋体" pitchFamily="2" charset="-122"/>
              </a:rPr>
              <a:t>meron</a:t>
            </a:r>
            <a:r>
              <a:rPr lang="zh-CN" altLang="en-US" sz="2000" dirty="0">
                <a:latin typeface="+mj-lt"/>
                <a:ea typeface="宋体" pitchFamily="2" charset="-122"/>
              </a:rPr>
              <a:t>拓扑</a:t>
            </a:r>
            <a:endParaRPr lang="zh-CN" altLang="en-US" sz="2000" dirty="0">
              <a:latin typeface="+mj-lt"/>
              <a:ea typeface="宋体" pitchFamily="2" charset="-122"/>
            </a:endParaRPr>
          </a:p>
        </p:txBody>
      </p:sp>
      <p:sp>
        <p:nvSpPr>
          <p:cNvPr id="3" name="Text Box 2"/>
          <p:cNvSpPr txBox="true"/>
          <p:nvPr/>
        </p:nvSpPr>
        <p:spPr>
          <a:xfrm>
            <a:off x="4935855" y="356870"/>
            <a:ext cx="2604770" cy="275590"/>
          </a:xfrm>
          <a:prstGeom prst="rect">
            <a:avLst/>
          </a:prstGeom>
          <a:noFill/>
        </p:spPr>
        <p:txBody>
          <a:bodyPr wrap="square" rtlCol="0">
            <a:spAutoFit/>
          </a:bodyPr>
          <a:p>
            <a:r>
              <a:rPr lang="zh-CN" altLang="en-US" sz="1200">
                <a:ea typeface="宋体" pitchFamily="2" charset="-122"/>
                <a:sym typeface="+mn-ea"/>
              </a:rPr>
              <a:t>深圳大学</a:t>
            </a:r>
            <a:r>
              <a:rPr lang="en-US" altLang="zh-CN" sz="1200">
                <a:ea typeface="宋体" pitchFamily="2" charset="-122"/>
                <a:sym typeface="+mn-ea"/>
              </a:rPr>
              <a:t>, </a:t>
            </a:r>
            <a:r>
              <a:rPr lang="en-US" altLang="en-US" sz="1200">
                <a:sym typeface="+mn-ea"/>
              </a:rPr>
              <a:t>PRL 127, 237403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20320" y="768350"/>
            <a:ext cx="7520305" cy="181483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本文表明：光子自旋晶格是光场中由自旋轨道耦合主导的一种新的拓扑构造</a:t>
            </a:r>
            <a:endParaRPr 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在有</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时，电磁场的对称性会导致两种光子自旋晶格：六角的自旋</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晶格、正方自旋</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meron</a:t>
            </a:r>
            <a:r>
              <a:rPr lang="zh-CN" altLang="en-US" sz="1400" dirty="0">
                <a:solidFill>
                  <a:schemeClr val="tx1"/>
                </a:solidFill>
                <a:latin typeface="+mj-lt"/>
                <a:ea typeface="宋体" pitchFamily="2" charset="-122"/>
                <a:sym typeface="+mn-ea"/>
              </a:rPr>
              <a:t>晶格</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它们在能量上稳定</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可以单个存在，也可以形成晶格（取决于铁磁材料性质与外磁场）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meron</a:t>
            </a:r>
            <a:r>
              <a:rPr lang="zh-CN" altLang="en-US" sz="1400" dirty="0">
                <a:solidFill>
                  <a:schemeClr val="tx1"/>
                </a:solidFill>
                <a:latin typeface="+mj-lt"/>
                <a:ea typeface="宋体" pitchFamily="2" charset="-122"/>
                <a:sym typeface="+mn-ea"/>
              </a:rPr>
              <a:t>的拓扑电荷为半整数，因此</a:t>
            </a:r>
            <a:r>
              <a:rPr lang="en-US" altLang="zh-CN" sz="1400" dirty="0">
                <a:solidFill>
                  <a:schemeClr val="tx1"/>
                </a:solidFill>
                <a:latin typeface="+mj-lt"/>
                <a:ea typeface="宋体" pitchFamily="2" charset="-122"/>
                <a:sym typeface="+mn-ea"/>
              </a:rPr>
              <a:t>meron</a:t>
            </a:r>
            <a:r>
              <a:rPr lang="zh-CN" altLang="en-US" sz="1400" dirty="0">
                <a:solidFill>
                  <a:schemeClr val="tx1"/>
                </a:solidFill>
                <a:latin typeface="+mj-lt"/>
                <a:ea typeface="宋体" pitchFamily="2" charset="-122"/>
                <a:sym typeface="+mn-ea"/>
              </a:rPr>
              <a:t>不能单个存在，只能形成晶格</a:t>
            </a:r>
            <a:r>
              <a:rPr lang="en-US" altLang="zh-CN" sz="1400" dirty="0">
                <a:solidFill>
                  <a:schemeClr val="tx1"/>
                </a:solidFill>
                <a:latin typeface="+mj-lt"/>
                <a:ea typeface="宋体" pitchFamily="2" charset="-122"/>
                <a:sym typeface="+mn-ea"/>
              </a:rPr>
              <a:t>[10,11]</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最近在学光中发现了类似于磁</a:t>
            </a:r>
            <a:r>
              <a:rPr lang="en-US" altLang="zh-CN" sz="1400" dirty="0">
                <a:solidFill>
                  <a:schemeClr val="tx1"/>
                </a:solidFill>
                <a:latin typeface="+mj-lt"/>
                <a:ea typeface="宋体" pitchFamily="2" charset="-122"/>
                <a:sym typeface="+mn-ea"/>
              </a:rPr>
              <a:t>s</a:t>
            </a:r>
            <a:r>
              <a:rPr lang="en-US" altLang="en-US" sz="1400" dirty="0">
                <a:solidFill>
                  <a:schemeClr val="tx1"/>
                </a:solidFill>
                <a:latin typeface="+mj-lt"/>
                <a:ea typeface="宋体" pitchFamily="2" charset="-122"/>
                <a:sym typeface="+mn-ea"/>
              </a:rPr>
              <a:t>kyrmion</a:t>
            </a:r>
            <a:r>
              <a:rPr lang="zh-CN" altLang="en-US" sz="1400" dirty="0">
                <a:solidFill>
                  <a:schemeClr val="tx1"/>
                </a:solidFill>
                <a:latin typeface="+mj-lt"/>
                <a:ea typeface="宋体" pitchFamily="2" charset="-122"/>
                <a:sym typeface="+mn-ea"/>
              </a:rPr>
              <a:t>的结构：光子自旋</a:t>
            </a:r>
            <a:r>
              <a:rPr lang="en-US" altLang="zh-CN" sz="1400" dirty="0">
                <a:solidFill>
                  <a:schemeClr val="tx1"/>
                </a:solidFill>
                <a:latin typeface="+mj-lt"/>
                <a:ea typeface="宋体" pitchFamily="2" charset="-122"/>
                <a:sym typeface="+mn-ea"/>
              </a:rPr>
              <a:t>sk[</a:t>
            </a:r>
            <a:r>
              <a:rPr lang="en-US" altLang="en-US"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，光子场</a:t>
            </a:r>
            <a:r>
              <a:rPr lang="en-US" altLang="zh-CN" sz="1400" dirty="0">
                <a:solidFill>
                  <a:schemeClr val="tx1"/>
                </a:solidFill>
                <a:latin typeface="+mj-lt"/>
                <a:ea typeface="宋体" pitchFamily="2" charset="-122"/>
                <a:sym typeface="+mn-ea"/>
              </a:rPr>
              <a:t>sk[</a:t>
            </a:r>
            <a:r>
              <a:rPr lang="en-US" altLang="en-US" sz="1400" dirty="0">
                <a:solidFill>
                  <a:schemeClr val="tx1"/>
                </a:solidFill>
                <a:latin typeface="+mj-lt"/>
                <a:ea typeface="宋体" pitchFamily="2" charset="-122"/>
                <a:sym typeface="+mn-ea"/>
              </a:rPr>
              <a:t>13,14]</a:t>
            </a:r>
            <a:endParaRPr lang="en-US"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本文表明：场（什么场？）的对称性通过</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完全决定了</a:t>
            </a:r>
            <a:r>
              <a:rPr lang="en-US" altLang="zh-CN" sz="1400" dirty="0">
                <a:solidFill>
                  <a:schemeClr val="tx1"/>
                </a:solidFill>
                <a:latin typeface="+mj-lt"/>
                <a:ea typeface="宋体" pitchFamily="2" charset="-122"/>
                <a:sym typeface="+mn-ea"/>
              </a:rPr>
              <a:t>guided</a:t>
            </a:r>
            <a:r>
              <a:rPr lang="zh-CN" altLang="en-US" sz="1400" dirty="0">
                <a:solidFill>
                  <a:schemeClr val="tx1"/>
                </a:solidFill>
                <a:latin typeface="+mj-lt"/>
                <a:ea typeface="宋体" pitchFamily="2" charset="-122"/>
                <a:sym typeface="+mn-ea"/>
              </a:rPr>
              <a:t>模式的电磁场的拓扑性</a:t>
            </a:r>
            <a:endParaRPr lang="zh-CN" altLang="en-US"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375285" y="2583180"/>
            <a:ext cx="6678930" cy="30416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home/ligy/Pictures/1.png1"/>
          <p:cNvPicPr>
            <a:picLocks noChangeAspect="true"/>
          </p:cNvPicPr>
          <p:nvPr/>
        </p:nvPicPr>
        <p:blipFill>
          <a:blip r:embed="rId1"/>
          <a:srcRect/>
          <a:stretch>
            <a:fillRect/>
          </a:stretch>
        </p:blipFill>
        <p:spPr>
          <a:xfrm>
            <a:off x="70485" y="3444240"/>
            <a:ext cx="2098675" cy="1438910"/>
          </a:xfrm>
          <a:prstGeom prst="rect">
            <a:avLst/>
          </a:prstGeom>
        </p:spPr>
      </p:pic>
      <p:sp>
        <p:nvSpPr>
          <p:cNvPr id="14" name="文本框 13"/>
          <p:cNvSpPr txBox="true"/>
          <p:nvPr/>
        </p:nvSpPr>
        <p:spPr>
          <a:xfrm>
            <a:off x="2412365" y="69215"/>
            <a:ext cx="2736215" cy="337185"/>
          </a:xfrm>
          <a:prstGeom prst="rect">
            <a:avLst/>
          </a:prstGeom>
          <a:noFill/>
        </p:spPr>
        <p:txBody>
          <a:bodyPr wrap="square" rtlCol="0">
            <a:spAutoFit/>
          </a:bodyPr>
          <a:p>
            <a:pPr algn="l">
              <a:lnSpc>
                <a:spcPct val="80000"/>
              </a:lnSpc>
            </a:pPr>
            <a:r>
              <a:rPr lang="zh-CN" sz="2000" dirty="0">
                <a:latin typeface="+mj-lt"/>
                <a:ea typeface="宋体" pitchFamily="2" charset="-122"/>
              </a:rPr>
              <a:t>运动诱导的自旋转移</a:t>
            </a:r>
            <a:endParaRPr lang="zh-CN" sz="2000" dirty="0">
              <a:latin typeface="+mj-lt"/>
              <a:ea typeface="宋体" pitchFamily="2" charset="-122"/>
            </a:endParaRPr>
          </a:p>
        </p:txBody>
      </p:sp>
      <p:sp>
        <p:nvSpPr>
          <p:cNvPr id="3" name="Text Box 2"/>
          <p:cNvSpPr txBox="true"/>
          <p:nvPr/>
        </p:nvSpPr>
        <p:spPr>
          <a:xfrm>
            <a:off x="4935855" y="356870"/>
            <a:ext cx="2604770" cy="275590"/>
          </a:xfrm>
          <a:prstGeom prst="rect">
            <a:avLst/>
          </a:prstGeom>
          <a:noFill/>
        </p:spPr>
        <p:txBody>
          <a:bodyPr wrap="square" rtlCol="0">
            <a:spAutoFit/>
          </a:bodyPr>
          <a:p>
            <a:r>
              <a:rPr sz="1200">
                <a:sym typeface="+mn-ea"/>
              </a:rPr>
              <a:t>https://arxiv.org/pdf/2110.05871.pdf</a:t>
            </a:r>
            <a:endParaRPr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15875" y="514350"/>
            <a:ext cx="7520305" cy="28917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本文表明：内在运动可以诱导自旋转移</a:t>
            </a:r>
            <a:endParaRPr 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系统：左右</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载体中间加一个真空窄缝，左载体不动，右载体以定速向</a:t>
            </a:r>
            <a:r>
              <a:rPr lang="en-US" altLang="zh-CN" sz="1400" dirty="0">
                <a:solidFill>
                  <a:schemeClr val="tx1"/>
                </a:solidFill>
                <a:latin typeface="+mj-lt"/>
                <a:ea typeface="宋体" pitchFamily="2" charset="-122"/>
                <a:sym typeface="+mn-ea"/>
              </a:rPr>
              <a:t>-x</a:t>
            </a:r>
            <a:r>
              <a:rPr lang="zh-CN" altLang="en-US" sz="1400" dirty="0">
                <a:solidFill>
                  <a:schemeClr val="tx1"/>
                </a:solidFill>
                <a:latin typeface="+mj-lt"/>
                <a:ea typeface="宋体" pitchFamily="2" charset="-122"/>
                <a:sym typeface="+mn-ea"/>
              </a:rPr>
              <a:t>方向运动，由于</a:t>
            </a:r>
            <a:r>
              <a:rPr lang="en-US" altLang="zh-CN" sz="1400" dirty="0">
                <a:solidFill>
                  <a:schemeClr val="tx1"/>
                </a:solidFill>
                <a:latin typeface="+mj-lt"/>
                <a:ea typeface="宋体" pitchFamily="2" charset="-122"/>
                <a:sym typeface="+mn-ea"/>
              </a:rPr>
              <a:t>Dopler</a:t>
            </a:r>
            <a:r>
              <a:rPr lang="zh-CN" altLang="en-US" sz="1400" dirty="0">
                <a:solidFill>
                  <a:schemeClr val="tx1"/>
                </a:solidFill>
                <a:latin typeface="+mj-lt"/>
                <a:ea typeface="宋体" pitchFamily="2" charset="-122"/>
                <a:sym typeface="+mn-ea"/>
              </a:rPr>
              <a:t>效应导致右载体中</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与非平衡分布函数的平移，从而导致两个载体中分布函数的差异，进而导致隧穿的自旋流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rgbClr val="FF0000"/>
                </a:solidFill>
                <a:latin typeface="+mj-lt"/>
                <a:ea typeface="宋体" pitchFamily="2" charset="-122"/>
                <a:sym typeface="+mn-ea"/>
              </a:rPr>
              <a:t>此机制不需要温度差和化学势差、电压差等</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Barnett, Einstein, deHass</a:t>
            </a:r>
            <a:r>
              <a:rPr lang="zh-CN" altLang="en-US" sz="1400" dirty="0">
                <a:solidFill>
                  <a:schemeClr val="tx1"/>
                </a:solidFill>
                <a:latin typeface="+mj-lt"/>
                <a:ea typeface="宋体" pitchFamily="2" charset="-122"/>
                <a:sym typeface="+mn-ea"/>
              </a:rPr>
              <a:t>实验表明刚体旋转可以与电子自旋角动量产生的磁矩相作用</a:t>
            </a:r>
            <a:r>
              <a:rPr lang="en-US" altLang="zh-CN" sz="1400" dirty="0">
                <a:solidFill>
                  <a:schemeClr val="tx1"/>
                </a:solidFill>
                <a:latin typeface="+mj-lt"/>
                <a:ea typeface="宋体" pitchFamily="2" charset="-122"/>
                <a:sym typeface="+mn-ea"/>
              </a:rPr>
              <a:t>[13,14]</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[27]</a:t>
            </a:r>
            <a:r>
              <a:rPr lang="zh-CN" altLang="en-US" sz="1400" dirty="0">
                <a:solidFill>
                  <a:schemeClr val="tx1"/>
                </a:solidFill>
                <a:latin typeface="+mj-lt"/>
                <a:ea typeface="宋体" pitchFamily="2" charset="-122"/>
                <a:sym typeface="+mn-ea"/>
              </a:rPr>
              <a:t>中综述了各种自旋输运与机械运动，目前没有关于机械运动产生自旋隧穿输运的研究</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左右载体：</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左右间的隧穿：</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非平衡格林函数方法</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对相互作用微扰展开到二阶，用</a:t>
            </a:r>
            <a:r>
              <a:rPr lang="en-US" altLang="zh-CN" sz="1400" dirty="0">
                <a:solidFill>
                  <a:schemeClr val="tx1"/>
                </a:solidFill>
                <a:latin typeface="+mj-lt"/>
                <a:ea typeface="宋体" pitchFamily="2" charset="-122"/>
                <a:sym typeface="+mn-ea"/>
              </a:rPr>
              <a:t>Keldysh</a:t>
            </a:r>
            <a:r>
              <a:rPr lang="zh-CN" altLang="en-US" sz="1400" dirty="0">
                <a:solidFill>
                  <a:schemeClr val="tx1"/>
                </a:solidFill>
                <a:latin typeface="+mj-lt"/>
                <a:ea typeface="宋体" pitchFamily="2" charset="-122"/>
                <a:sym typeface="+mn-ea"/>
              </a:rPr>
              <a:t>方法得到稳态自旋流</a:t>
            </a:r>
            <a:endParaRPr lang="zh-CN" altLang="en-US" sz="1400" dirty="0">
              <a:solidFill>
                <a:schemeClr val="tx1"/>
              </a:solidFill>
              <a:latin typeface="+mj-lt"/>
              <a:ea typeface="宋体" pitchFamily="2" charset="-122"/>
              <a:sym typeface="+mn-ea"/>
            </a:endParaRPr>
          </a:p>
        </p:txBody>
      </p:sp>
      <p:pic>
        <p:nvPicPr>
          <p:cNvPr id="5" name="Picture 4" descr="/home/ligy/Pictures/1.png1"/>
          <p:cNvPicPr>
            <a:picLocks noChangeAspect="true"/>
          </p:cNvPicPr>
          <p:nvPr/>
        </p:nvPicPr>
        <p:blipFill>
          <a:blip r:embed="rId2"/>
          <a:srcRect/>
          <a:stretch>
            <a:fillRect/>
          </a:stretch>
        </p:blipFill>
        <p:spPr>
          <a:xfrm>
            <a:off x="1287780" y="2024380"/>
            <a:ext cx="1726565" cy="436880"/>
          </a:xfrm>
          <a:prstGeom prst="rect">
            <a:avLst/>
          </a:prstGeom>
        </p:spPr>
      </p:pic>
      <p:pic>
        <p:nvPicPr>
          <p:cNvPr id="6" name="Picture 5" descr="/home/ligy/Pictures/1.png1"/>
          <p:cNvPicPr>
            <a:picLocks noChangeAspect="true"/>
          </p:cNvPicPr>
          <p:nvPr/>
        </p:nvPicPr>
        <p:blipFill>
          <a:blip r:embed="rId3"/>
          <a:srcRect/>
          <a:stretch>
            <a:fillRect/>
          </a:stretch>
        </p:blipFill>
        <p:spPr>
          <a:xfrm>
            <a:off x="1636395" y="2461260"/>
            <a:ext cx="1726565" cy="367030"/>
          </a:xfrm>
          <a:prstGeom prst="rect">
            <a:avLst/>
          </a:prstGeom>
        </p:spPr>
      </p:pic>
      <p:pic>
        <p:nvPicPr>
          <p:cNvPr id="7" name="Picture 6" descr="/home/ligy/Pictures/1.png1"/>
          <p:cNvPicPr>
            <a:picLocks noChangeAspect="true"/>
          </p:cNvPicPr>
          <p:nvPr/>
        </p:nvPicPr>
        <p:blipFill>
          <a:blip r:embed="rId4"/>
          <a:srcRect/>
          <a:stretch>
            <a:fillRect/>
          </a:stretch>
        </p:blipFill>
        <p:spPr>
          <a:xfrm>
            <a:off x="5148580" y="2686685"/>
            <a:ext cx="2280920" cy="719455"/>
          </a:xfrm>
          <a:prstGeom prst="rect">
            <a:avLst/>
          </a:prstGeom>
        </p:spPr>
      </p:pic>
      <p:pic>
        <p:nvPicPr>
          <p:cNvPr id="8" name="Picture 7" descr="/home/ligy/Pictures/1.png1"/>
          <p:cNvPicPr>
            <a:picLocks noChangeAspect="true"/>
          </p:cNvPicPr>
          <p:nvPr/>
        </p:nvPicPr>
        <p:blipFill>
          <a:blip r:embed="rId5"/>
          <a:srcRect/>
          <a:stretch>
            <a:fillRect/>
          </a:stretch>
        </p:blipFill>
        <p:spPr>
          <a:xfrm>
            <a:off x="2229485" y="3486150"/>
            <a:ext cx="2355850" cy="1604010"/>
          </a:xfrm>
          <a:prstGeom prst="rect">
            <a:avLst/>
          </a:prstGeom>
        </p:spPr>
      </p:pic>
      <p:sp>
        <p:nvSpPr>
          <p:cNvPr id="9" name="Text Box 8"/>
          <p:cNvSpPr txBox="true"/>
          <p:nvPr/>
        </p:nvSpPr>
        <p:spPr>
          <a:xfrm>
            <a:off x="1879600" y="5090160"/>
            <a:ext cx="366903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隧穿自旋流与载体运动速度呈抛物线关系</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sym typeface="+mn-ea"/>
              </a:rPr>
              <a:t>隧穿自旋流与温度成正比</a:t>
            </a:r>
            <a:endParaRPr lang="en-US" altLang="zh-CN" sz="1400">
              <a:ea typeface="宋体" pitchFamily="2" charset="-122"/>
              <a:sym typeface="+mn-ea"/>
            </a:endParaRPr>
          </a:p>
        </p:txBody>
      </p:sp>
      <p:pic>
        <p:nvPicPr>
          <p:cNvPr id="10" name="Picture 9" descr="/home/ligy/Pictures/1.png1"/>
          <p:cNvPicPr>
            <a:picLocks noChangeAspect="true"/>
          </p:cNvPicPr>
          <p:nvPr/>
        </p:nvPicPr>
        <p:blipFill>
          <a:blip r:embed="rId6"/>
          <a:srcRect/>
          <a:stretch>
            <a:fillRect/>
          </a:stretch>
        </p:blipFill>
        <p:spPr>
          <a:xfrm>
            <a:off x="4935855" y="3501390"/>
            <a:ext cx="2355850" cy="1588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home/ligy/Pictures/1.png1"/>
          <p:cNvPicPr>
            <a:picLocks noChangeAspect="true"/>
          </p:cNvPicPr>
          <p:nvPr/>
        </p:nvPicPr>
        <p:blipFill>
          <a:blip r:embed="rId1"/>
          <a:srcRect/>
          <a:stretch>
            <a:fillRect/>
          </a:stretch>
        </p:blipFill>
        <p:spPr>
          <a:xfrm>
            <a:off x="4217988" y="2974340"/>
            <a:ext cx="1574800" cy="1438910"/>
          </a:xfrm>
          <a:prstGeom prst="rect">
            <a:avLst/>
          </a:prstGeom>
        </p:spPr>
      </p:pic>
      <p:sp>
        <p:nvSpPr>
          <p:cNvPr id="14" name="文本框 13"/>
          <p:cNvSpPr txBox="true"/>
          <p:nvPr/>
        </p:nvSpPr>
        <p:spPr>
          <a:xfrm>
            <a:off x="1323340" y="83185"/>
            <a:ext cx="4914900" cy="337185"/>
          </a:xfrm>
          <a:prstGeom prst="rect">
            <a:avLst/>
          </a:prstGeom>
          <a:noFill/>
        </p:spPr>
        <p:txBody>
          <a:bodyPr wrap="square" rtlCol="0">
            <a:spAutoFit/>
          </a:bodyPr>
          <a:p>
            <a:pPr algn="l">
              <a:lnSpc>
                <a:spcPct val="80000"/>
              </a:lnSpc>
            </a:pPr>
            <a:r>
              <a:rPr lang="zh-CN" sz="2000" dirty="0">
                <a:latin typeface="+mj-lt"/>
                <a:ea typeface="宋体" pitchFamily="2" charset="-122"/>
              </a:rPr>
              <a:t>拓扑平庸结构中的非零</a:t>
            </a:r>
            <a:r>
              <a:rPr lang="en-US" altLang="zh-CN" sz="2000" dirty="0">
                <a:latin typeface="+mj-lt"/>
                <a:ea typeface="宋体" pitchFamily="2" charset="-122"/>
              </a:rPr>
              <a:t>skyrmion Hall</a:t>
            </a:r>
            <a:r>
              <a:rPr lang="zh-CN" altLang="en-US" sz="2000" dirty="0">
                <a:latin typeface="+mj-lt"/>
                <a:ea typeface="宋体" pitchFamily="2" charset="-122"/>
              </a:rPr>
              <a:t>效应</a:t>
            </a:r>
            <a:endParaRPr lang="zh-CN" altLang="en-US" sz="2000" dirty="0">
              <a:latin typeface="+mj-lt"/>
              <a:ea typeface="宋体" pitchFamily="2" charset="-122"/>
            </a:endParaRPr>
          </a:p>
        </p:txBody>
      </p:sp>
      <p:sp>
        <p:nvSpPr>
          <p:cNvPr id="3" name="Text Box 2"/>
          <p:cNvSpPr txBox="true"/>
          <p:nvPr/>
        </p:nvSpPr>
        <p:spPr>
          <a:xfrm>
            <a:off x="4935855" y="356870"/>
            <a:ext cx="2604770" cy="275590"/>
          </a:xfrm>
          <a:prstGeom prst="rect">
            <a:avLst/>
          </a:prstGeom>
          <a:noFill/>
        </p:spPr>
        <p:txBody>
          <a:bodyPr wrap="square" rtlCol="0">
            <a:spAutoFit/>
          </a:bodyPr>
          <a:p>
            <a:r>
              <a:rPr sz="1200">
                <a:sym typeface="+mn-ea"/>
              </a:rPr>
              <a:t>https://arxiv.org/pdf/2110.07063.pdf</a:t>
            </a:r>
            <a:endParaRPr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120650" y="563245"/>
            <a:ext cx="7319645" cy="267652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skyrmion Hall</a:t>
            </a:r>
            <a:r>
              <a:rPr lang="zh-CN" altLang="en-US" sz="1400" dirty="0">
                <a:latin typeface="+mj-lt"/>
                <a:ea typeface="宋体" pitchFamily="2" charset="-122"/>
                <a:sym typeface="+mn-ea"/>
              </a:rPr>
              <a:t>效应使用</a:t>
            </a:r>
            <a:r>
              <a:rPr lang="en-US" altLang="zh-CN" sz="1400" dirty="0">
                <a:latin typeface="+mj-lt"/>
                <a:ea typeface="宋体" pitchFamily="2" charset="-122"/>
                <a:sym typeface="+mn-ea"/>
              </a:rPr>
              <a:t>sk</a:t>
            </a:r>
            <a:r>
              <a:rPr lang="zh-CN" altLang="en-US" sz="1400" dirty="0">
                <a:latin typeface="+mj-lt"/>
                <a:ea typeface="宋体" pitchFamily="2" charset="-122"/>
                <a:sym typeface="+mn-ea"/>
              </a:rPr>
              <a:t>在信道上发生偏转从而导致信息的丢失，对应用不利</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通常认为合成的反铁磁</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s</a:t>
            </a:r>
            <a:r>
              <a:rPr lang="en-US" altLang="en-US" sz="1400" dirty="0">
                <a:solidFill>
                  <a:schemeClr val="tx1"/>
                </a:solidFill>
                <a:latin typeface="+mj-lt"/>
                <a:ea typeface="宋体" pitchFamily="2" charset="-122"/>
                <a:sym typeface="+mn-ea"/>
              </a:rPr>
              <a:t>kyrmionium</a:t>
            </a:r>
            <a:r>
              <a:rPr lang="zh-CN" altLang="en-US" sz="1400" dirty="0">
                <a:solidFill>
                  <a:schemeClr val="tx1"/>
                </a:solidFill>
                <a:latin typeface="+mj-lt"/>
                <a:ea typeface="宋体" pitchFamily="2" charset="-122"/>
                <a:sym typeface="+mn-ea"/>
              </a:rPr>
              <a:t>等天然地不存在</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效应（拓扑荷为</a:t>
            </a:r>
            <a:r>
              <a:rPr lang="en-US" altLang="zh-CN" sz="1400" dirty="0">
                <a:solidFill>
                  <a:schemeClr val="tx1"/>
                </a:solidFill>
                <a:latin typeface="+mj-lt"/>
                <a:ea typeface="宋体" pitchFamily="2" charset="-122"/>
                <a:sym typeface="+mn-ea"/>
              </a:rPr>
              <a:t>0</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本文表明：上述表述</a:t>
            </a:r>
            <a:r>
              <a:rPr lang="zh-CN" altLang="en-US" sz="1400" dirty="0">
                <a:solidFill>
                  <a:srgbClr val="FF0000"/>
                </a:solidFill>
                <a:latin typeface="+mj-lt"/>
                <a:ea typeface="宋体" pitchFamily="2" charset="-122"/>
                <a:sym typeface="+mn-ea"/>
              </a:rPr>
              <a:t>对于</a:t>
            </a:r>
            <a:r>
              <a:rPr lang="en-US" altLang="zh-CN" sz="1400" dirty="0">
                <a:solidFill>
                  <a:srgbClr val="FF0000"/>
                </a:solidFill>
                <a:latin typeface="+mj-lt"/>
                <a:ea typeface="宋体" pitchFamily="2" charset="-122"/>
                <a:sym typeface="+mn-ea"/>
              </a:rPr>
              <a:t>STT</a:t>
            </a:r>
            <a:r>
              <a:rPr lang="zh-CN" altLang="en-US" sz="1400" dirty="0">
                <a:solidFill>
                  <a:srgbClr val="FF0000"/>
                </a:solidFill>
                <a:latin typeface="+mj-lt"/>
                <a:ea typeface="宋体" pitchFamily="2" charset="-122"/>
                <a:sym typeface="+mn-ea"/>
              </a:rPr>
              <a:t>驱动的</a:t>
            </a:r>
            <a:r>
              <a:rPr lang="en-US" altLang="zh-CN" sz="1400" dirty="0">
                <a:solidFill>
                  <a:srgbClr val="FF0000"/>
                </a:solidFill>
                <a:latin typeface="+mj-lt"/>
                <a:ea typeface="宋体" pitchFamily="2" charset="-122"/>
                <a:sym typeface="+mn-ea"/>
              </a:rPr>
              <a:t>sk</a:t>
            </a:r>
            <a:r>
              <a:rPr lang="zh-CN" altLang="en-US" sz="1400" dirty="0">
                <a:solidFill>
                  <a:srgbClr val="FF0000"/>
                </a:solidFill>
                <a:latin typeface="+mj-lt"/>
                <a:ea typeface="宋体" pitchFamily="2" charset="-122"/>
                <a:sym typeface="+mn-ea"/>
              </a:rPr>
              <a:t>是对的</a:t>
            </a:r>
            <a:r>
              <a:rPr lang="zh-CN" altLang="en-US" sz="1400" dirty="0">
                <a:solidFill>
                  <a:schemeClr val="tx1"/>
                </a:solidFill>
                <a:latin typeface="+mj-lt"/>
                <a:ea typeface="宋体" pitchFamily="2" charset="-122"/>
                <a:sym typeface="+mn-ea"/>
              </a:rPr>
              <a:t>，但</a:t>
            </a:r>
            <a:r>
              <a:rPr lang="zh-CN" altLang="en-US" sz="1400" b="1" dirty="0">
                <a:solidFill>
                  <a:srgbClr val="FF0000"/>
                </a:solidFill>
                <a:latin typeface="+mj-lt"/>
                <a:ea typeface="宋体" pitchFamily="2" charset="-122"/>
                <a:sym typeface="+mn-ea"/>
              </a:rPr>
              <a:t>对于</a:t>
            </a:r>
            <a:r>
              <a:rPr lang="en-US" altLang="zh-CN" sz="1400" b="1" dirty="0">
                <a:solidFill>
                  <a:srgbClr val="FF0000"/>
                </a:solidFill>
                <a:latin typeface="+mj-lt"/>
                <a:ea typeface="宋体" pitchFamily="2" charset="-122"/>
                <a:sym typeface="+mn-ea"/>
              </a:rPr>
              <a:t>SOT</a:t>
            </a:r>
            <a:r>
              <a:rPr lang="zh-CN" altLang="en-US" sz="1400" b="1" dirty="0">
                <a:solidFill>
                  <a:srgbClr val="FF0000"/>
                </a:solidFill>
                <a:latin typeface="+mj-lt"/>
                <a:ea typeface="宋体" pitchFamily="2" charset="-122"/>
                <a:sym typeface="+mn-ea"/>
              </a:rPr>
              <a:t>驱动的</a:t>
            </a:r>
            <a:r>
              <a:rPr lang="en-US" altLang="zh-CN" sz="1400" b="1" dirty="0">
                <a:solidFill>
                  <a:srgbClr val="FF0000"/>
                </a:solidFill>
                <a:latin typeface="+mj-lt"/>
                <a:ea typeface="宋体" pitchFamily="2" charset="-122"/>
                <a:sym typeface="+mn-ea"/>
              </a:rPr>
              <a:t>sk</a:t>
            </a:r>
            <a:r>
              <a:rPr lang="zh-CN" altLang="en-US" sz="1400" b="1" dirty="0">
                <a:solidFill>
                  <a:srgbClr val="FF0000"/>
                </a:solidFill>
                <a:latin typeface="+mj-lt"/>
                <a:ea typeface="宋体" pitchFamily="2" charset="-122"/>
                <a:sym typeface="+mn-ea"/>
              </a:rPr>
              <a:t>是错误的</a:t>
            </a:r>
            <a:endParaRPr lang="zh-CN" altLang="en-US" sz="1400" b="1" dirty="0">
              <a:solidFill>
                <a:srgbClr val="FF0000"/>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此结果对基于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的信道应用不利</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有研究抑制或消除</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r>
              <a:rPr lang="en-US" altLang="zh-CN" sz="1400" dirty="0">
                <a:solidFill>
                  <a:schemeClr val="tx1"/>
                </a:solidFill>
                <a:latin typeface="+mj-lt"/>
                <a:ea typeface="宋体" pitchFamily="2" charset="-122"/>
                <a:sym typeface="+mn-ea"/>
              </a:rPr>
              <a:t>[16-21],</a:t>
            </a:r>
            <a:r>
              <a:rPr lang="zh-CN" altLang="en-US" sz="1400" dirty="0">
                <a:solidFill>
                  <a:schemeClr val="tx1"/>
                </a:solidFill>
                <a:latin typeface="+mj-lt"/>
                <a:ea typeface="宋体" pitchFamily="2" charset="-122"/>
                <a:sym typeface="+mn-ea"/>
              </a:rPr>
              <a:t>主要思想：把两个相反</a:t>
            </a:r>
            <a:r>
              <a:rPr lang="en-US" altLang="zh-CN" sz="1400" dirty="0">
                <a:solidFill>
                  <a:schemeClr val="tx1"/>
                </a:solidFill>
                <a:latin typeface="+mj-lt"/>
                <a:ea typeface="宋体" pitchFamily="2" charset="-122"/>
                <a:sym typeface="+mn-ea"/>
              </a:rPr>
              <a:t>winding number</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组合起来，补偿</a:t>
            </a:r>
            <a:r>
              <a:rPr lang="en-US" altLang="zh-CN" sz="1400" dirty="0">
                <a:solidFill>
                  <a:schemeClr val="tx1"/>
                </a:solidFill>
                <a:latin typeface="+mj-lt"/>
                <a:ea typeface="宋体" pitchFamily="2" charset="-122"/>
                <a:sym typeface="+mn-ea"/>
              </a:rPr>
              <a:t>Magnus</a:t>
            </a:r>
            <a:r>
              <a:rPr lang="zh-CN" altLang="en-US" sz="1400" dirty="0">
                <a:solidFill>
                  <a:schemeClr val="tx1"/>
                </a:solidFill>
                <a:latin typeface="+mj-lt"/>
                <a:ea typeface="宋体" pitchFamily="2" charset="-122"/>
                <a:sym typeface="+mn-ea"/>
              </a:rPr>
              <a:t>力，如反铁磁</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与</a:t>
            </a:r>
            <a:r>
              <a:rPr lang="en-US" altLang="zh-CN" sz="1400" dirty="0">
                <a:solidFill>
                  <a:schemeClr val="tx1"/>
                </a:solidFill>
                <a:latin typeface="+mj-lt"/>
                <a:ea typeface="宋体" pitchFamily="2" charset="-122"/>
                <a:sym typeface="+mn-ea"/>
              </a:rPr>
              <a:t>skyrmionium</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通过计算</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角，发现了一个由</a:t>
            </a:r>
            <a:r>
              <a:rPr lang="en-US" altLang="zh-CN" sz="1400" dirty="0">
                <a:solidFill>
                  <a:schemeClr val="tx1"/>
                </a:solidFill>
                <a:latin typeface="+mj-lt"/>
                <a:ea typeface="宋体" pitchFamily="2" charset="-122"/>
                <a:sym typeface="+mn-ea"/>
              </a:rPr>
              <a:t>helicity</a:t>
            </a:r>
            <a:r>
              <a:rPr lang="zh-CN" altLang="en-US" sz="1400" dirty="0">
                <a:solidFill>
                  <a:schemeClr val="tx1"/>
                </a:solidFill>
                <a:latin typeface="+mj-lt"/>
                <a:ea typeface="宋体" pitchFamily="2" charset="-122"/>
                <a:sym typeface="+mn-ea"/>
              </a:rPr>
              <a:t>导致的非零</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r>
              <a:rPr lang="en-US" altLang="zh-CN" sz="1400" dirty="0">
                <a:solidFill>
                  <a:schemeClr val="tx1"/>
                </a:solidFill>
                <a:latin typeface="+mj-lt"/>
                <a:ea typeface="宋体" pitchFamily="2" charset="-122"/>
                <a:sym typeface="+mn-ea"/>
              </a:rPr>
              <a:t>helicity:</a:t>
            </a:r>
            <a:r>
              <a:rPr lang="en-US" altLang="en-US"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方位角，通过共振</a:t>
            </a:r>
            <a:r>
              <a:rPr lang="en-US" altLang="zh-CN" sz="1400" dirty="0">
                <a:solidFill>
                  <a:schemeClr val="tx1"/>
                </a:solidFill>
                <a:latin typeface="+mj-lt"/>
                <a:ea typeface="宋体" pitchFamily="2" charset="-122"/>
                <a:sym typeface="+mn-ea"/>
              </a:rPr>
              <a:t>x</a:t>
            </a:r>
            <a:r>
              <a:rPr lang="zh-CN" altLang="en-US" sz="1400" dirty="0">
                <a:solidFill>
                  <a:schemeClr val="tx1"/>
                </a:solidFill>
                <a:latin typeface="+mj-lt"/>
                <a:ea typeface="宋体" pitchFamily="2" charset="-122"/>
                <a:sym typeface="+mn-ea"/>
              </a:rPr>
              <a:t>射线散射测量）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注意：</a:t>
            </a:r>
            <a:r>
              <a:rPr lang="en-US" altLang="zh-CN" sz="1400" dirty="0">
                <a:solidFill>
                  <a:schemeClr val="tx1"/>
                </a:solidFill>
                <a:latin typeface="+mj-lt"/>
                <a:ea typeface="宋体" pitchFamily="2" charset="-122"/>
                <a:sym typeface="+mn-ea"/>
              </a:rPr>
              <a:t>h</a:t>
            </a:r>
            <a:r>
              <a:rPr lang="en-US" altLang="en-US" sz="1400" dirty="0">
                <a:solidFill>
                  <a:schemeClr val="tx1"/>
                </a:solidFill>
                <a:latin typeface="+mj-lt"/>
                <a:ea typeface="宋体" pitchFamily="2" charset="-122"/>
                <a:sym typeface="+mn-ea"/>
              </a:rPr>
              <a:t>elicity</a:t>
            </a:r>
            <a:r>
              <a:rPr lang="zh-CN" altLang="en-US" sz="1400" dirty="0">
                <a:solidFill>
                  <a:schemeClr val="tx1"/>
                </a:solidFill>
                <a:latin typeface="+mj-lt"/>
                <a:ea typeface="宋体" pitchFamily="2" charset="-122"/>
                <a:sym typeface="+mn-ea"/>
              </a:rPr>
              <a:t>取从</a:t>
            </a:r>
            <a:r>
              <a:rPr lang="en-US" altLang="zh-CN" sz="1400" dirty="0">
                <a:solidFill>
                  <a:schemeClr val="tx1"/>
                </a:solidFill>
                <a:latin typeface="+mj-lt"/>
                <a:ea typeface="宋体" pitchFamily="2" charset="-122"/>
                <a:sym typeface="+mn-ea"/>
              </a:rPr>
              <a:t>0</a:t>
            </a:r>
            <a:r>
              <a:rPr lang="zh-CN" altLang="en-US" sz="1400" dirty="0">
                <a:solidFill>
                  <a:schemeClr val="tx1"/>
                </a:solidFill>
                <a:latin typeface="+mj-lt"/>
                <a:ea typeface="宋体" pitchFamily="2" charset="-122"/>
                <a:sym typeface="+mn-ea"/>
              </a:rPr>
              <a:t>到</a:t>
            </a:r>
            <a:r>
              <a:rPr lang="en-US" altLang="zh-CN" sz="1400" dirty="0">
                <a:solidFill>
                  <a:schemeClr val="tx1"/>
                </a:solidFill>
                <a:latin typeface="+mj-lt"/>
                <a:ea typeface="宋体" pitchFamily="2" charset="-122"/>
                <a:sym typeface="+mn-ea"/>
              </a:rPr>
              <a:t>+-pi/2</a:t>
            </a:r>
            <a:r>
              <a:rPr lang="zh-CN" altLang="en-US" sz="1400" dirty="0">
                <a:solidFill>
                  <a:schemeClr val="tx1"/>
                </a:solidFill>
                <a:latin typeface="+mj-lt"/>
                <a:ea typeface="宋体" pitchFamily="2" charset="-122"/>
                <a:sym typeface="+mn-ea"/>
              </a:rPr>
              <a:t>的连续值，只有等于</a:t>
            </a:r>
            <a:r>
              <a:rPr lang="en-US" altLang="zh-CN" sz="1400" dirty="0">
                <a:solidFill>
                  <a:schemeClr val="tx1"/>
                </a:solidFill>
                <a:latin typeface="+mj-lt"/>
                <a:ea typeface="宋体" pitchFamily="2" charset="-122"/>
                <a:sym typeface="+mn-ea"/>
              </a:rPr>
              <a:t>+-pi/2</a:t>
            </a:r>
            <a:r>
              <a:rPr lang="zh-CN" altLang="en-US" sz="1400" dirty="0">
                <a:solidFill>
                  <a:schemeClr val="tx1"/>
                </a:solidFill>
                <a:latin typeface="+mj-lt"/>
                <a:ea typeface="宋体" pitchFamily="2" charset="-122"/>
                <a:sym typeface="+mn-ea"/>
              </a:rPr>
              <a:t>的才是</a:t>
            </a:r>
            <a:r>
              <a:rPr lang="en-US" altLang="zh-CN" sz="1400" dirty="0">
                <a:solidFill>
                  <a:schemeClr val="tx1"/>
                </a:solidFill>
                <a:latin typeface="+mj-lt"/>
                <a:ea typeface="宋体" pitchFamily="2" charset="-122"/>
                <a:sym typeface="+mn-ea"/>
              </a:rPr>
              <a:t>Bloch skyrmion</a:t>
            </a:r>
            <a:r>
              <a:rPr lang="zh-CN" altLang="en-US" sz="1400" dirty="0">
                <a:solidFill>
                  <a:schemeClr val="tx1"/>
                </a:solidFill>
                <a:latin typeface="+mj-lt"/>
                <a:ea typeface="宋体" pitchFamily="2" charset="-122"/>
                <a:sym typeface="+mn-ea"/>
              </a:rPr>
              <a:t>，取中间值的不是</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方程研究了</a:t>
            </a:r>
            <a:r>
              <a:rPr lang="en-US" altLang="zh-CN" sz="1400" dirty="0">
                <a:solidFill>
                  <a:schemeClr val="tx1"/>
                </a:solidFill>
                <a:latin typeface="+mj-lt"/>
                <a:ea typeface="宋体" pitchFamily="2" charset="-122"/>
                <a:sym typeface="+mn-ea"/>
              </a:rPr>
              <a:t>helicity</a:t>
            </a:r>
            <a:r>
              <a:rPr lang="zh-CN" altLang="en-US" sz="1400" dirty="0">
                <a:solidFill>
                  <a:schemeClr val="tx1"/>
                </a:solidFill>
                <a:latin typeface="+mj-lt"/>
                <a:ea typeface="宋体" pitchFamily="2" charset="-122"/>
                <a:sym typeface="+mn-ea"/>
              </a:rPr>
              <a:t>对拓扑平庸结构（</a:t>
            </a:r>
            <a:r>
              <a:rPr lang="en-US" altLang="zh-CN" sz="1400" dirty="0">
                <a:solidFill>
                  <a:schemeClr val="tx1"/>
                </a:solidFill>
                <a:latin typeface="+mj-lt"/>
                <a:ea typeface="宋体" pitchFamily="2" charset="-122"/>
                <a:sym typeface="+mn-ea"/>
              </a:rPr>
              <a:t>Nsk=0</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角的影响（解析）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微磁模拟</a:t>
            </a:r>
            <a:endParaRPr lang="zh-CN" altLang="en-US" sz="1400" dirty="0">
              <a:solidFill>
                <a:schemeClr val="tx1"/>
              </a:solidFill>
              <a:latin typeface="+mj-lt"/>
              <a:ea typeface="宋体" pitchFamily="2" charset="-122"/>
              <a:sym typeface="+mn-ea"/>
            </a:endParaRPr>
          </a:p>
        </p:txBody>
      </p:sp>
      <p:pic>
        <p:nvPicPr>
          <p:cNvPr id="11" name="Picture 10" descr="/home/ligy/Pictures/1.png1"/>
          <p:cNvPicPr>
            <a:picLocks noChangeAspect="true"/>
          </p:cNvPicPr>
          <p:nvPr/>
        </p:nvPicPr>
        <p:blipFill>
          <a:blip r:embed="rId2"/>
          <a:srcRect/>
          <a:stretch>
            <a:fillRect/>
          </a:stretch>
        </p:blipFill>
        <p:spPr>
          <a:xfrm>
            <a:off x="5880735" y="3052445"/>
            <a:ext cx="1659890" cy="1260475"/>
          </a:xfrm>
          <a:prstGeom prst="rect">
            <a:avLst/>
          </a:prstGeom>
        </p:spPr>
      </p:pic>
      <p:pic>
        <p:nvPicPr>
          <p:cNvPr id="5" name="Picture 4" descr="/home/ligy/Pictures/1.png1"/>
          <p:cNvPicPr>
            <a:picLocks noChangeAspect="true"/>
          </p:cNvPicPr>
          <p:nvPr/>
        </p:nvPicPr>
        <p:blipFill>
          <a:blip r:embed="rId3"/>
          <a:srcRect/>
          <a:stretch>
            <a:fillRect/>
          </a:stretch>
        </p:blipFill>
        <p:spPr>
          <a:xfrm>
            <a:off x="796925" y="3308350"/>
            <a:ext cx="2763520" cy="218440"/>
          </a:xfrm>
          <a:prstGeom prst="rect">
            <a:avLst/>
          </a:prstGeom>
        </p:spPr>
      </p:pic>
      <p:pic>
        <p:nvPicPr>
          <p:cNvPr id="6" name="Picture 5" descr="/home/ligy/Pictures/1.png1"/>
          <p:cNvPicPr>
            <a:picLocks noChangeAspect="true"/>
          </p:cNvPicPr>
          <p:nvPr/>
        </p:nvPicPr>
        <p:blipFill>
          <a:blip r:embed="rId4"/>
          <a:srcRect/>
          <a:stretch>
            <a:fillRect/>
          </a:stretch>
        </p:blipFill>
        <p:spPr>
          <a:xfrm>
            <a:off x="492760" y="3642360"/>
            <a:ext cx="3371850" cy="221615"/>
          </a:xfrm>
          <a:prstGeom prst="rect">
            <a:avLst/>
          </a:prstGeom>
        </p:spPr>
      </p:pic>
      <p:pic>
        <p:nvPicPr>
          <p:cNvPr id="7" name="Picture 6" descr="/home/ligy/Pictures/1.png1"/>
          <p:cNvPicPr>
            <a:picLocks noChangeAspect="true"/>
          </p:cNvPicPr>
          <p:nvPr/>
        </p:nvPicPr>
        <p:blipFill>
          <a:blip r:embed="rId5"/>
          <a:srcRect/>
          <a:stretch>
            <a:fillRect/>
          </a:stretch>
        </p:blipFill>
        <p:spPr>
          <a:xfrm>
            <a:off x="320040" y="3910330"/>
            <a:ext cx="3837305" cy="909955"/>
          </a:xfrm>
          <a:prstGeom prst="rect">
            <a:avLst/>
          </a:prstGeom>
        </p:spPr>
      </p:pic>
      <p:sp>
        <p:nvSpPr>
          <p:cNvPr id="8" name="Text Box 7"/>
          <p:cNvSpPr txBox="true"/>
          <p:nvPr/>
        </p:nvSpPr>
        <p:spPr>
          <a:xfrm>
            <a:off x="220980" y="4876165"/>
            <a:ext cx="7319645" cy="52197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sz="1400" dirty="0">
                <a:latin typeface="+mj-lt"/>
                <a:ea typeface="宋体" pitchFamily="2" charset="-122"/>
                <a:sym typeface="+mn-ea"/>
              </a:rPr>
              <a:t>方法：刚体假设，反铁磁sk是不同层的相同半径的两个sk；skyrmionium是同心的不同半径的两个sk</a:t>
            </a:r>
            <a:endParaRPr lang="en-US" sz="1400" dirty="0">
              <a:solidFill>
                <a:schemeClr val="tx1"/>
              </a:solidFill>
              <a:latin typeface="+mj-lt"/>
              <a:ea typeface="宋体" pitchFamily="2" charset="-122"/>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3340" y="83185"/>
            <a:ext cx="4914900" cy="337185"/>
          </a:xfrm>
          <a:prstGeom prst="rect">
            <a:avLst/>
          </a:prstGeom>
          <a:noFill/>
        </p:spPr>
        <p:txBody>
          <a:bodyPr wrap="square" rtlCol="0">
            <a:spAutoFit/>
          </a:bodyPr>
          <a:p>
            <a:pPr algn="l">
              <a:lnSpc>
                <a:spcPct val="80000"/>
              </a:lnSpc>
            </a:pPr>
            <a:r>
              <a:rPr lang="zh-CN" sz="2000" dirty="0">
                <a:latin typeface="+mj-lt"/>
                <a:ea typeface="宋体" pitchFamily="2" charset="-122"/>
              </a:rPr>
              <a:t>拓扑平庸结构中的非零</a:t>
            </a:r>
            <a:r>
              <a:rPr lang="en-US" altLang="zh-CN" sz="2000" dirty="0">
                <a:latin typeface="+mj-lt"/>
                <a:ea typeface="宋体" pitchFamily="2" charset="-122"/>
              </a:rPr>
              <a:t>skyrmion Hall</a:t>
            </a:r>
            <a:r>
              <a:rPr lang="zh-CN" altLang="en-US" sz="2000" dirty="0">
                <a:latin typeface="+mj-lt"/>
                <a:ea typeface="宋体" pitchFamily="2" charset="-122"/>
              </a:rPr>
              <a:t>效应</a:t>
            </a:r>
            <a:endParaRPr lang="zh-CN" altLang="en-US" sz="2000" dirty="0">
              <a:latin typeface="+mj-lt"/>
              <a:ea typeface="宋体" pitchFamily="2" charset="-122"/>
            </a:endParaRPr>
          </a:p>
        </p:txBody>
      </p:sp>
      <p:sp>
        <p:nvSpPr>
          <p:cNvPr id="3" name="Text Box 2"/>
          <p:cNvSpPr txBox="true"/>
          <p:nvPr/>
        </p:nvSpPr>
        <p:spPr>
          <a:xfrm>
            <a:off x="4935855" y="356870"/>
            <a:ext cx="2604770" cy="275590"/>
          </a:xfrm>
          <a:prstGeom prst="rect">
            <a:avLst/>
          </a:prstGeom>
          <a:noFill/>
        </p:spPr>
        <p:txBody>
          <a:bodyPr wrap="square" rtlCol="0">
            <a:spAutoFit/>
          </a:bodyPr>
          <a:p>
            <a:r>
              <a:rPr sz="1200">
                <a:sym typeface="+mn-ea"/>
              </a:rPr>
              <a:t>https://arxiv.org/pdf/2110.07063.pdf</a:t>
            </a:r>
            <a:endParaRPr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120650" y="507365"/>
            <a:ext cx="731964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sz="1400" dirty="0">
                <a:latin typeface="+mj-lt"/>
                <a:ea typeface="宋体" pitchFamily="2" charset="-122"/>
                <a:sym typeface="+mn-ea"/>
              </a:rPr>
              <a:t>i=1,2, 标记一对sk中的单个sk</a:t>
            </a:r>
            <a:endParaRPr lang="en-US" sz="1400" dirty="0">
              <a:solidFill>
                <a:schemeClr val="tx1"/>
              </a:solidFill>
              <a:latin typeface="+mj-lt"/>
              <a:ea typeface="宋体" pitchFamily="2" charset="-122"/>
              <a:sym typeface="+mn-ea"/>
            </a:endParaRPr>
          </a:p>
        </p:txBody>
      </p:sp>
      <p:pic>
        <p:nvPicPr>
          <p:cNvPr id="5" name="Picture 4" descr="/home/ligy/Pictures/1.png1"/>
          <p:cNvPicPr>
            <a:picLocks noChangeAspect="true"/>
          </p:cNvPicPr>
          <p:nvPr/>
        </p:nvPicPr>
        <p:blipFill>
          <a:blip r:embed="rId1"/>
          <a:srcRect/>
          <a:stretch>
            <a:fillRect/>
          </a:stretch>
        </p:blipFill>
        <p:spPr>
          <a:xfrm>
            <a:off x="2107565" y="812800"/>
            <a:ext cx="3480435" cy="227965"/>
          </a:xfrm>
          <a:prstGeom prst="rect">
            <a:avLst/>
          </a:prstGeom>
        </p:spPr>
      </p:pic>
      <p:pic>
        <p:nvPicPr>
          <p:cNvPr id="6" name="Picture 5" descr="/home/ligy/Pictures/1.png1"/>
          <p:cNvPicPr>
            <a:picLocks noChangeAspect="true"/>
          </p:cNvPicPr>
          <p:nvPr/>
        </p:nvPicPr>
        <p:blipFill>
          <a:blip r:embed="rId2"/>
          <a:srcRect/>
          <a:stretch>
            <a:fillRect/>
          </a:stretch>
        </p:blipFill>
        <p:spPr>
          <a:xfrm>
            <a:off x="3168333" y="1061720"/>
            <a:ext cx="988695" cy="221615"/>
          </a:xfrm>
          <a:prstGeom prst="rect">
            <a:avLst/>
          </a:prstGeom>
        </p:spPr>
      </p:pic>
      <p:pic>
        <p:nvPicPr>
          <p:cNvPr id="7" name="Picture 6" descr="/home/ligy/Pictures/1.png1"/>
          <p:cNvPicPr>
            <a:picLocks noChangeAspect="true"/>
          </p:cNvPicPr>
          <p:nvPr/>
        </p:nvPicPr>
        <p:blipFill>
          <a:blip r:embed="rId3"/>
          <a:srcRect/>
          <a:stretch>
            <a:fillRect/>
          </a:stretch>
        </p:blipFill>
        <p:spPr>
          <a:xfrm>
            <a:off x="2155825" y="1319530"/>
            <a:ext cx="3014980" cy="732790"/>
          </a:xfrm>
          <a:prstGeom prst="rect">
            <a:avLst/>
          </a:prstGeom>
        </p:spPr>
      </p:pic>
      <p:pic>
        <p:nvPicPr>
          <p:cNvPr id="9" name="Picture 8" descr="/home/ligy/Pictures/1.png1"/>
          <p:cNvPicPr>
            <a:picLocks noChangeAspect="true"/>
          </p:cNvPicPr>
          <p:nvPr/>
        </p:nvPicPr>
        <p:blipFill>
          <a:blip r:embed="rId4"/>
          <a:srcRect/>
          <a:stretch>
            <a:fillRect/>
          </a:stretch>
        </p:blipFill>
        <p:spPr>
          <a:xfrm>
            <a:off x="1971040" y="2162810"/>
            <a:ext cx="2743835" cy="520065"/>
          </a:xfrm>
          <a:prstGeom prst="rect">
            <a:avLst/>
          </a:prstGeom>
        </p:spPr>
      </p:pic>
      <p:sp>
        <p:nvSpPr>
          <p:cNvPr id="10" name="Text Box 9"/>
          <p:cNvSpPr txBox="true"/>
          <p:nvPr/>
        </p:nvSpPr>
        <p:spPr>
          <a:xfrm>
            <a:off x="121285" y="1951355"/>
            <a:ext cx="731964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altLang="en-US" sz="1400" dirty="0">
                <a:latin typeface="+mj-lt"/>
                <a:ea typeface="宋体" pitchFamily="2" charset="-122"/>
                <a:sym typeface="+mn-ea"/>
              </a:rPr>
              <a:t>eta是helicity</a:t>
            </a:r>
            <a:endParaRPr lang="en-US" altLang="en-US" sz="1400" dirty="0">
              <a:solidFill>
                <a:schemeClr val="tx1"/>
              </a:solidFill>
              <a:latin typeface="+mj-lt"/>
              <a:ea typeface="宋体" pitchFamily="2" charset="-122"/>
              <a:sym typeface="+mn-ea"/>
            </a:endParaRPr>
          </a:p>
        </p:txBody>
      </p:sp>
      <p:pic>
        <p:nvPicPr>
          <p:cNvPr id="12" name="Picture 11" descr="/home/ligy/Pictures/1.png1"/>
          <p:cNvPicPr>
            <a:picLocks noChangeAspect="true"/>
          </p:cNvPicPr>
          <p:nvPr/>
        </p:nvPicPr>
        <p:blipFill>
          <a:blip r:embed="rId5"/>
          <a:srcRect/>
          <a:stretch>
            <a:fillRect/>
          </a:stretch>
        </p:blipFill>
        <p:spPr>
          <a:xfrm>
            <a:off x="752475" y="2985135"/>
            <a:ext cx="3470910" cy="466090"/>
          </a:xfrm>
          <a:prstGeom prst="rect">
            <a:avLst/>
          </a:prstGeom>
        </p:spPr>
      </p:pic>
      <p:sp>
        <p:nvSpPr>
          <p:cNvPr id="13" name="Text Box 12"/>
          <p:cNvSpPr txBox="true"/>
          <p:nvPr/>
        </p:nvSpPr>
        <p:spPr>
          <a:xfrm>
            <a:off x="120650" y="2671445"/>
            <a:ext cx="731964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得到拓扑平庸的sk的流速v^d:</a:t>
            </a:r>
            <a:endParaRPr lang="en-US" altLang="en-US" sz="14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827405" y="3757930"/>
            <a:ext cx="2341245" cy="1711325"/>
          </a:xfrm>
          <a:prstGeom prst="rect">
            <a:avLst/>
          </a:prstGeom>
        </p:spPr>
      </p:pic>
      <p:sp>
        <p:nvSpPr>
          <p:cNvPr id="17" name="Text Box 16"/>
          <p:cNvSpPr txBox="true"/>
          <p:nvPr/>
        </p:nvSpPr>
        <p:spPr>
          <a:xfrm>
            <a:off x="120650" y="3451225"/>
            <a:ext cx="731964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分散之后分量为：</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7"/>
          <a:srcRect/>
          <a:stretch>
            <a:fillRect/>
          </a:stretch>
        </p:blipFill>
        <p:spPr>
          <a:xfrm>
            <a:off x="4303395" y="3500120"/>
            <a:ext cx="3194685" cy="204724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67690" y="68580"/>
            <a:ext cx="6560185" cy="337185"/>
          </a:xfrm>
          <a:prstGeom prst="rect">
            <a:avLst/>
          </a:prstGeom>
          <a:noFill/>
        </p:spPr>
        <p:txBody>
          <a:bodyPr wrap="square" rtlCol="0">
            <a:spAutoFit/>
          </a:bodyPr>
          <a:p>
            <a:pPr algn="l">
              <a:lnSpc>
                <a:spcPct val="80000"/>
              </a:lnSpc>
            </a:pPr>
            <a:r>
              <a:rPr lang="zh-CN" sz="2000" dirty="0">
                <a:latin typeface="+mj-lt"/>
                <a:ea typeface="宋体" pitchFamily="2" charset="-122"/>
              </a:rPr>
              <a:t>非线性</a:t>
            </a:r>
            <a:r>
              <a:rPr lang="" altLang="zh-CN" sz="2000" dirty="0">
                <a:latin typeface="+mj-lt"/>
                <a:ea typeface="宋体" pitchFamily="2" charset="-122"/>
              </a:rPr>
              <a:t>Landaur</a:t>
            </a:r>
            <a:r>
              <a:rPr lang="zh-CN" altLang="" sz="2000" dirty="0">
                <a:latin typeface="+mj-lt"/>
                <a:ea typeface="宋体" pitchFamily="2" charset="-122"/>
              </a:rPr>
              <a:t>公式：无序与拓扑材料的非线性响应理论</a:t>
            </a:r>
            <a:endParaRPr lang="zh-CN" altLang="" sz="2000" dirty="0">
              <a:latin typeface="+mj-lt"/>
              <a:ea typeface="宋体" pitchFamily="2" charset="-122"/>
            </a:endParaRPr>
          </a:p>
        </p:txBody>
      </p:sp>
      <p:sp>
        <p:nvSpPr>
          <p:cNvPr id="3" name="Text Box 2"/>
          <p:cNvSpPr txBox="true"/>
          <p:nvPr/>
        </p:nvSpPr>
        <p:spPr>
          <a:xfrm>
            <a:off x="4935855" y="356870"/>
            <a:ext cx="2604770" cy="460375"/>
          </a:xfrm>
          <a:prstGeom prst="rect">
            <a:avLst/>
          </a:prstGeom>
          <a:noFill/>
        </p:spPr>
        <p:txBody>
          <a:bodyPr wrap="square" rtlCol="0">
            <a:spAutoFit/>
          </a:bodyPr>
          <a:p>
            <a:r>
              <a:rPr lang="zh-CN" sz="1200">
                <a:ea typeface="宋体" charset="0"/>
                <a:sym typeface="+mn-ea"/>
              </a:rPr>
              <a:t>东京大学</a:t>
            </a:r>
            <a:r>
              <a:rPr sz="1200">
                <a:sym typeface="+mn-ea"/>
              </a:rPr>
              <a:t>https://arxiv.org/pdf/2110.08304.pdf</a:t>
            </a:r>
            <a:endParaRPr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120650" y="744855"/>
            <a:ext cx="7319645" cy="375348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 altLang="en-US" sz="1400" dirty="0">
                <a:latin typeface="+mj-lt"/>
                <a:ea typeface="宋体" pitchFamily="2" charset="-122"/>
                <a:sym typeface="+mn-ea"/>
              </a:rPr>
              <a:t>Landaur</a:t>
            </a:r>
            <a:r>
              <a:rPr lang="zh-CN" altLang="" sz="1400" dirty="0">
                <a:latin typeface="+mj-lt"/>
                <a:ea typeface="宋体" pitchFamily="2" charset="-122"/>
                <a:sym typeface="+mn-ea"/>
              </a:rPr>
              <a:t>公式主要应用于线性响应区，目前还没有非线性响应区的理论</a:t>
            </a:r>
            <a:endParaRPr lang="zh-CN" altLang=""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本文将</a:t>
            </a:r>
            <a:r>
              <a:rPr lang="" altLang="zh-CN" sz="1400" dirty="0">
                <a:solidFill>
                  <a:schemeClr val="tx1"/>
                </a:solidFill>
                <a:latin typeface="+mj-lt"/>
                <a:ea typeface="宋体" pitchFamily="2" charset="-122"/>
                <a:sym typeface="+mn-ea"/>
              </a:rPr>
              <a:t>Landaur</a:t>
            </a:r>
            <a:r>
              <a:rPr lang="zh-CN" altLang="" sz="1400" dirty="0">
                <a:solidFill>
                  <a:schemeClr val="tx1"/>
                </a:solidFill>
                <a:latin typeface="+mj-lt"/>
                <a:ea typeface="宋体" pitchFamily="2" charset="-122"/>
                <a:sym typeface="+mn-ea"/>
              </a:rPr>
              <a:t>公式推广到非线性响应区</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rgbClr val="FF0000"/>
                </a:solidFill>
                <a:latin typeface="+mj-lt"/>
                <a:ea typeface="宋体" pitchFamily="2" charset="-122"/>
                <a:sym typeface="+mn-ea"/>
              </a:rPr>
              <a:t>线性电导</a:t>
            </a:r>
            <a:r>
              <a:rPr lang="zh-CN" altLang="" sz="1400" dirty="0">
                <a:solidFill>
                  <a:schemeClr val="tx1"/>
                </a:solidFill>
                <a:latin typeface="+mj-lt"/>
                <a:ea typeface="宋体" pitchFamily="2" charset="-122"/>
                <a:sym typeface="+mn-ea"/>
              </a:rPr>
              <a:t>与</a:t>
            </a:r>
            <a:r>
              <a:rPr lang="zh-CN" altLang="" sz="1400" dirty="0">
                <a:solidFill>
                  <a:srgbClr val="FF0000"/>
                </a:solidFill>
                <a:latin typeface="+mj-lt"/>
                <a:ea typeface="宋体" pitchFamily="2" charset="-122"/>
                <a:sym typeface="+mn-ea"/>
              </a:rPr>
              <a:t>传输概率</a:t>
            </a:r>
            <a:r>
              <a:rPr lang="zh-CN" altLang="" sz="1400" dirty="0">
                <a:solidFill>
                  <a:schemeClr val="tx1"/>
                </a:solidFill>
                <a:latin typeface="+mj-lt"/>
                <a:ea typeface="宋体" pitchFamily="2" charset="-122"/>
                <a:sym typeface="+mn-ea"/>
              </a:rPr>
              <a:t>直接相关，</a:t>
            </a:r>
            <a:r>
              <a:rPr lang="zh-CN" altLang="" sz="1400" dirty="0">
                <a:solidFill>
                  <a:srgbClr val="FF0000"/>
                </a:solidFill>
                <a:latin typeface="+mj-lt"/>
                <a:ea typeface="宋体" pitchFamily="2" charset="-122"/>
                <a:sym typeface="+mn-ea"/>
              </a:rPr>
              <a:t>非线性电导</a:t>
            </a:r>
            <a:r>
              <a:rPr lang="zh-CN" altLang="" sz="1400" dirty="0">
                <a:solidFill>
                  <a:schemeClr val="tx1"/>
                </a:solidFill>
                <a:latin typeface="+mj-lt"/>
                <a:ea typeface="宋体" pitchFamily="2" charset="-122"/>
                <a:sym typeface="+mn-ea"/>
              </a:rPr>
              <a:t>由</a:t>
            </a:r>
            <a:r>
              <a:rPr lang="zh-CN" altLang="en-US" sz="1400" dirty="0">
                <a:solidFill>
                  <a:srgbClr val="FF0000"/>
                </a:solidFill>
                <a:latin typeface="+mj-lt"/>
                <a:ea typeface="宋体" pitchFamily="2" charset="-122"/>
                <a:sym typeface="+mn-ea"/>
              </a:rPr>
              <a:t>传输概率</a:t>
            </a:r>
            <a:r>
              <a:rPr lang="zh-CN" altLang="" sz="1400" dirty="0">
                <a:solidFill>
                  <a:srgbClr val="FF0000"/>
                </a:solidFill>
                <a:latin typeface="+mj-lt"/>
                <a:ea typeface="宋体" pitchFamily="2" charset="-122"/>
                <a:sym typeface="+mn-ea"/>
              </a:rPr>
              <a:t>对能量的导数</a:t>
            </a:r>
            <a:r>
              <a:rPr lang="zh-CN" altLang="" sz="1400" dirty="0">
                <a:solidFill>
                  <a:schemeClr val="tx1"/>
                </a:solidFill>
                <a:latin typeface="+mj-lt"/>
                <a:ea typeface="宋体" pitchFamily="2" charset="-122"/>
                <a:sym typeface="+mn-ea"/>
              </a:rPr>
              <a:t>给定</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在考虑了电子波函数的几何后，本文发展了一个非线性量子</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效应的散射理论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基于粒子分布的运动方程的</a:t>
            </a:r>
            <a:r>
              <a:rPr lang="" altLang="zh-CN" sz="1400" dirty="0">
                <a:solidFill>
                  <a:schemeClr val="tx1"/>
                </a:solidFill>
                <a:latin typeface="+mj-lt"/>
                <a:ea typeface="宋体" pitchFamily="2" charset="-122"/>
                <a:sym typeface="+mn-ea"/>
              </a:rPr>
              <a:t>Boltzman</a:t>
            </a:r>
            <a:r>
              <a:rPr lang="zh-CN" altLang="" sz="1400" dirty="0">
                <a:solidFill>
                  <a:schemeClr val="tx1"/>
                </a:solidFill>
                <a:latin typeface="+mj-lt"/>
                <a:ea typeface="宋体" pitchFamily="2" charset="-122"/>
                <a:sym typeface="+mn-ea"/>
              </a:rPr>
              <a:t>输运理论描述了半经典的输运现象</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电子输运的全量子理论是线性响应理论，它将外场系统处于热平衡附近的微扰</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3-5]</a:t>
            </a:r>
            <a:endParaRPr lang=""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线性响应的成功应用：量子</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效应（波函数的拓扑起关键作用）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Landaur</a:t>
            </a:r>
            <a:r>
              <a:rPr lang="zh-CN" altLang="" sz="1400" dirty="0">
                <a:solidFill>
                  <a:schemeClr val="tx1"/>
                </a:solidFill>
                <a:latin typeface="+mj-lt"/>
                <a:ea typeface="宋体" pitchFamily="2" charset="-122"/>
                <a:sym typeface="+mn-ea"/>
              </a:rPr>
              <a:t>公式从另外一个角度提供了电子输运的一般表示</a:t>
            </a:r>
            <a:r>
              <a:rPr lang="" altLang="zh-CN" sz="1400" dirty="0">
                <a:solidFill>
                  <a:schemeClr val="tx1"/>
                </a:solidFill>
                <a:latin typeface="+mj-lt"/>
                <a:ea typeface="宋体" pitchFamily="2" charset="-122"/>
                <a:sym typeface="+mn-ea"/>
              </a:rPr>
              <a:t>[13-18]</a:t>
            </a:r>
            <a:r>
              <a:rPr lang="zh-CN" altLang="" sz="1400" dirty="0">
                <a:solidFill>
                  <a:schemeClr val="tx1"/>
                </a:solidFill>
                <a:latin typeface="+mj-lt"/>
                <a:ea typeface="宋体" pitchFamily="2" charset="-122"/>
                <a:sym typeface="+mn-ea"/>
              </a:rPr>
              <a:t>，它依赖于电子输运的散射表示，也可以对应实验（系统接上电极）。被广泛地用于解释介观量子输运实验</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Landaur</a:t>
            </a:r>
            <a:r>
              <a:rPr lang="zh-CN" altLang="" sz="1400" dirty="0">
                <a:solidFill>
                  <a:schemeClr val="tx1"/>
                </a:solidFill>
                <a:latin typeface="+mj-lt"/>
                <a:ea typeface="宋体" pitchFamily="2" charset="-122"/>
                <a:sym typeface="+mn-ea"/>
              </a:rPr>
              <a:t>公式也可描述</a:t>
            </a:r>
            <a:r>
              <a:rPr lang="" altLang="zh-CN" sz="1400" dirty="0">
                <a:solidFill>
                  <a:schemeClr val="tx1"/>
                </a:solidFill>
                <a:latin typeface="+mj-lt"/>
                <a:ea typeface="宋体" pitchFamily="2" charset="-122"/>
                <a:sym typeface="+mn-ea"/>
              </a:rPr>
              <a:t>Anderson</a:t>
            </a:r>
            <a:r>
              <a:rPr lang="zh-CN" altLang="" sz="1400" dirty="0">
                <a:solidFill>
                  <a:schemeClr val="tx1"/>
                </a:solidFill>
                <a:latin typeface="+mj-lt"/>
                <a:ea typeface="宋体" pitchFamily="2" charset="-122"/>
                <a:sym typeface="+mn-ea"/>
              </a:rPr>
              <a:t>局域化（无序诱导的局域，电子的波属性导致）</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Landaur</a:t>
            </a:r>
            <a:r>
              <a:rPr lang="zh-CN" altLang="en-US" sz="1400" dirty="0">
                <a:latin typeface="+mj-lt"/>
                <a:ea typeface="宋体" pitchFamily="2" charset="-122"/>
                <a:sym typeface="+mn-ea"/>
              </a:rPr>
              <a:t>公式还可以描述远平衡区域（线性响应理论不行）</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近期关于电子系统中的非线性输运研究很多</a:t>
            </a:r>
            <a:r>
              <a:rPr lang="" altLang="zh-CN" sz="1400" dirty="0">
                <a:solidFill>
                  <a:schemeClr val="tx1"/>
                </a:solidFill>
                <a:latin typeface="+mj-lt"/>
                <a:ea typeface="宋体" pitchFamily="2" charset="-122"/>
                <a:sym typeface="+mn-ea"/>
              </a:rPr>
              <a:t> [53-74]</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热力学统计物理中的一些基本关系在非线性区域需要重新考虑，如量子</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目前关于非线性</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效应的理论是</a:t>
            </a:r>
            <a:r>
              <a:rPr lang="en-US" altLang="zh-CN" sz="1400" dirty="0">
                <a:solidFill>
                  <a:schemeClr val="tx1"/>
                </a:solidFill>
                <a:latin typeface="+mj-lt"/>
                <a:ea typeface="宋体" pitchFamily="2" charset="-122"/>
                <a:sym typeface="+mn-ea"/>
              </a:rPr>
              <a:t>Boltzman</a:t>
            </a:r>
            <a:r>
              <a:rPr lang="zh-CN" altLang="en-US" sz="1400" dirty="0">
                <a:solidFill>
                  <a:schemeClr val="tx1"/>
                </a:solidFill>
                <a:latin typeface="+mj-lt"/>
                <a:ea typeface="宋体" pitchFamily="2" charset="-122"/>
                <a:sym typeface="+mn-ea"/>
              </a:rPr>
              <a:t>输运理论的半经典理论，没有全量子理论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研究了以下系统的非线性响应：</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一维无序链（手征性与粒子空穴对称导致</a:t>
            </a:r>
            <a:r>
              <a:rPr lang="" altLang="zh-CN" sz="1400" dirty="0">
                <a:solidFill>
                  <a:schemeClr val="tx1"/>
                </a:solidFill>
                <a:latin typeface="+mj-lt"/>
                <a:ea typeface="宋体" pitchFamily="2" charset="-122"/>
                <a:sym typeface="+mn-ea"/>
              </a:rPr>
              <a:t>singular</a:t>
            </a:r>
            <a:r>
              <a:rPr lang="zh-CN" altLang="" sz="1400" dirty="0">
                <a:solidFill>
                  <a:schemeClr val="tx1"/>
                </a:solidFill>
                <a:latin typeface="+mj-lt"/>
                <a:ea typeface="宋体" pitchFamily="2" charset="-122"/>
                <a:sym typeface="+mn-ea"/>
              </a:rPr>
              <a:t>，区分普适类，讨论</a:t>
            </a:r>
            <a:r>
              <a:rPr lang="" altLang="zh-CN" sz="1400" dirty="0">
                <a:solidFill>
                  <a:schemeClr val="tx1"/>
                </a:solidFill>
                <a:latin typeface="+mj-lt"/>
                <a:ea typeface="宋体" pitchFamily="2" charset="-122"/>
                <a:sym typeface="+mn-ea"/>
              </a:rPr>
              <a:t>Anderson</a:t>
            </a:r>
            <a:r>
              <a:rPr lang="zh-CN" altLang="" sz="1400" dirty="0">
                <a:solidFill>
                  <a:schemeClr val="tx1"/>
                </a:solidFill>
                <a:latin typeface="+mj-lt"/>
                <a:ea typeface="宋体" pitchFamily="2" charset="-122"/>
                <a:sym typeface="+mn-ea"/>
              </a:rPr>
              <a:t>局域化的临界现象）</a:t>
            </a:r>
            <a:r>
              <a:rPr lang="en-US" altLang="zh-CN" sz="1400" dirty="0">
                <a:solidFill>
                  <a:schemeClr val="tx1"/>
                </a:solidFill>
                <a:latin typeface="+mj-lt"/>
                <a:ea typeface="宋体" pitchFamily="2" charset="-122"/>
                <a:sym typeface="+mn-ea"/>
              </a:rPr>
              <a:t>2. </a:t>
            </a:r>
            <a:r>
              <a:rPr lang="" altLang="en-US" sz="1400" dirty="0">
                <a:solidFill>
                  <a:schemeClr val="tx1"/>
                </a:solidFill>
                <a:latin typeface="+mj-lt"/>
                <a:ea typeface="宋体" pitchFamily="2" charset="-122"/>
                <a:sym typeface="+mn-ea"/>
              </a:rPr>
              <a:t>graphene</a:t>
            </a:r>
            <a:r>
              <a:rPr lang="zh-CN" altLang="" sz="1400" dirty="0">
                <a:solidFill>
                  <a:schemeClr val="tx1"/>
                </a:solidFill>
                <a:latin typeface="+mj-lt"/>
                <a:ea typeface="宋体" pitchFamily="2" charset="-122"/>
                <a:sym typeface="+mn-ea"/>
              </a:rPr>
              <a:t>（拓扑半金属）</a:t>
            </a:r>
            <a:r>
              <a:rPr lang="" altLang="zh-CN" sz="1400" dirty="0">
                <a:solidFill>
                  <a:schemeClr val="tx1"/>
                </a:solidFill>
                <a:latin typeface="+mj-lt"/>
                <a:ea typeface="宋体" pitchFamily="2" charset="-122"/>
                <a:sym typeface="+mn-ea"/>
              </a:rPr>
              <a:t>3. </a:t>
            </a:r>
            <a:r>
              <a:rPr lang="zh-CN" altLang="en-US" sz="1400" dirty="0">
                <a:latin typeface="+mj-lt"/>
                <a:ea typeface="宋体" pitchFamily="2" charset="-122"/>
                <a:sym typeface="+mn-ea"/>
              </a:rPr>
              <a:t>非线性量子</a:t>
            </a:r>
            <a:r>
              <a:rPr lang="en-US" altLang="zh-CN" sz="1400" dirty="0">
                <a:latin typeface="+mj-lt"/>
                <a:ea typeface="宋体" pitchFamily="2" charset="-122"/>
                <a:sym typeface="+mn-ea"/>
              </a:rPr>
              <a:t>Hall</a:t>
            </a:r>
            <a:r>
              <a:rPr lang="zh-CN" altLang="en-US" sz="1400" dirty="0">
                <a:latin typeface="+mj-lt"/>
                <a:ea typeface="宋体" pitchFamily="2" charset="-122"/>
                <a:sym typeface="+mn-ea"/>
              </a:rPr>
              <a:t>效应与非平衡量子涨落之间的联系</a:t>
            </a:r>
            <a:endParaRPr lang="" altLang="zh-CN" sz="1400" dirty="0">
              <a:solidFill>
                <a:schemeClr val="tx1"/>
              </a:solidFill>
              <a:latin typeface="+mj-lt"/>
              <a:ea typeface="宋体" pitchFamily="2" charset="-122"/>
              <a:sym typeface="+mn-ea"/>
            </a:endParaRPr>
          </a:p>
        </p:txBody>
      </p:sp>
      <p:pic>
        <p:nvPicPr>
          <p:cNvPr id="5" name="Picture 4" descr="/home/ligy/Pictures/1.png1"/>
          <p:cNvPicPr>
            <a:picLocks noChangeAspect="true"/>
          </p:cNvPicPr>
          <p:nvPr/>
        </p:nvPicPr>
        <p:blipFill>
          <a:blip r:embed="rId1"/>
          <a:srcRect/>
          <a:stretch>
            <a:fillRect/>
          </a:stretch>
        </p:blipFill>
        <p:spPr>
          <a:xfrm>
            <a:off x="5082540" y="4239895"/>
            <a:ext cx="2458085" cy="1383030"/>
          </a:xfrm>
          <a:prstGeom prst="rect">
            <a:avLst/>
          </a:prstGeom>
        </p:spPr>
      </p:pic>
      <p:pic>
        <p:nvPicPr>
          <p:cNvPr id="8" name="Picture 7" descr="/home/ligy/Pictures/1.png1"/>
          <p:cNvPicPr>
            <a:picLocks noChangeAspect="true"/>
          </p:cNvPicPr>
          <p:nvPr/>
        </p:nvPicPr>
        <p:blipFill>
          <a:blip r:embed="rId2"/>
          <a:srcRect/>
          <a:stretch>
            <a:fillRect/>
          </a:stretch>
        </p:blipFill>
        <p:spPr>
          <a:xfrm>
            <a:off x="217170" y="4472305"/>
            <a:ext cx="974725" cy="482600"/>
          </a:xfrm>
          <a:prstGeom prst="rect">
            <a:avLst/>
          </a:prstGeom>
        </p:spPr>
      </p:pic>
      <p:pic>
        <p:nvPicPr>
          <p:cNvPr id="11" name="Picture 10" descr="/home/ligy/Pictures/1.png1"/>
          <p:cNvPicPr>
            <a:picLocks noChangeAspect="true"/>
          </p:cNvPicPr>
          <p:nvPr/>
        </p:nvPicPr>
        <p:blipFill>
          <a:blip r:embed="rId3"/>
          <a:srcRect/>
          <a:stretch>
            <a:fillRect/>
          </a:stretch>
        </p:blipFill>
        <p:spPr>
          <a:xfrm>
            <a:off x="1647190" y="4456430"/>
            <a:ext cx="2964180" cy="498475"/>
          </a:xfrm>
          <a:prstGeom prst="rect">
            <a:avLst/>
          </a:prstGeom>
        </p:spPr>
      </p:pic>
      <p:pic>
        <p:nvPicPr>
          <p:cNvPr id="18" name="Picture 17" descr="/home/ligy/Pictures/1.png1"/>
          <p:cNvPicPr>
            <a:picLocks noChangeAspect="true"/>
          </p:cNvPicPr>
          <p:nvPr/>
        </p:nvPicPr>
        <p:blipFill>
          <a:blip r:embed="rId4"/>
          <a:srcRect/>
          <a:stretch>
            <a:fillRect/>
          </a:stretch>
        </p:blipFill>
        <p:spPr>
          <a:xfrm>
            <a:off x="1330960" y="5004435"/>
            <a:ext cx="1856740" cy="498475"/>
          </a:xfrm>
          <a:prstGeom prst="rect">
            <a:avLst/>
          </a:prstGeom>
        </p:spPr>
      </p:pic>
      <p:sp>
        <p:nvSpPr>
          <p:cNvPr id="19" name="Text Box 18"/>
          <p:cNvSpPr txBox="true"/>
          <p:nvPr/>
        </p:nvSpPr>
        <p:spPr>
          <a:xfrm>
            <a:off x="335280" y="5100320"/>
            <a:ext cx="894080" cy="306705"/>
          </a:xfrm>
          <a:prstGeom prst="rect">
            <a:avLst/>
          </a:prstGeom>
          <a:noFill/>
        </p:spPr>
        <p:txBody>
          <a:bodyPr wrap="none" rtlCol="0">
            <a:spAutoFit/>
          </a:bodyPr>
          <a:p>
            <a:r>
              <a:rPr lang="zh-CN" altLang="" sz="1400">
                <a:ea typeface="宋体" charset="0"/>
              </a:rPr>
              <a:t>零温下：</a:t>
            </a:r>
            <a:endParaRPr lang="zh-CN" altLang="" sz="1400">
              <a:ea typeface="宋体"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67690" y="68580"/>
            <a:ext cx="6560185" cy="337185"/>
          </a:xfrm>
          <a:prstGeom prst="rect">
            <a:avLst/>
          </a:prstGeom>
          <a:noFill/>
        </p:spPr>
        <p:txBody>
          <a:bodyPr wrap="square" rtlCol="0">
            <a:spAutoFit/>
          </a:bodyPr>
          <a:p>
            <a:pPr algn="l">
              <a:lnSpc>
                <a:spcPct val="80000"/>
              </a:lnSpc>
            </a:pPr>
            <a:r>
              <a:rPr lang="zh-CN" sz="2000" dirty="0">
                <a:latin typeface="+mj-lt"/>
                <a:ea typeface="宋体" pitchFamily="2" charset="-122"/>
              </a:rPr>
              <a:t>非线性</a:t>
            </a:r>
            <a:r>
              <a:rPr lang="en-US" altLang="zh-CN" sz="2000" dirty="0">
                <a:latin typeface="+mj-lt"/>
                <a:ea typeface="宋体" pitchFamily="2" charset="-122"/>
              </a:rPr>
              <a:t>Landaur</a:t>
            </a:r>
            <a:r>
              <a:rPr lang="zh-CN" altLang="en-US" sz="2000" dirty="0">
                <a:latin typeface="+mj-lt"/>
                <a:ea typeface="宋体" pitchFamily="2" charset="-122"/>
              </a:rPr>
              <a:t>公式：无序与拓扑材料的非线性响应理论</a:t>
            </a:r>
            <a:endParaRPr lang="zh-CN" altLang="en-US" sz="2000" dirty="0">
              <a:latin typeface="+mj-lt"/>
              <a:ea typeface="宋体" pitchFamily="2" charset="-122"/>
            </a:endParaRPr>
          </a:p>
        </p:txBody>
      </p:sp>
      <p:sp>
        <p:nvSpPr>
          <p:cNvPr id="3" name="Text Box 2"/>
          <p:cNvSpPr txBox="true"/>
          <p:nvPr/>
        </p:nvSpPr>
        <p:spPr>
          <a:xfrm>
            <a:off x="4935855" y="356870"/>
            <a:ext cx="2604770" cy="460375"/>
          </a:xfrm>
          <a:prstGeom prst="rect">
            <a:avLst/>
          </a:prstGeom>
          <a:noFill/>
        </p:spPr>
        <p:txBody>
          <a:bodyPr wrap="square" rtlCol="0">
            <a:spAutoFit/>
          </a:bodyPr>
          <a:p>
            <a:r>
              <a:rPr lang="zh-CN" sz="1200">
                <a:ea typeface="宋体" charset="0"/>
                <a:sym typeface="+mn-ea"/>
              </a:rPr>
              <a:t>东京大学</a:t>
            </a:r>
            <a:r>
              <a:rPr sz="1200">
                <a:sym typeface="+mn-ea"/>
              </a:rPr>
              <a:t>https://arxiv.org/pdf/2110.08304.pdf</a:t>
            </a:r>
            <a:endParaRPr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120650" y="570230"/>
            <a:ext cx="731964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一阶</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电导消失，二阶非线性</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a:t>
            </a:r>
            <a:endParaRPr lang="zh-CN"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2511425" y="897255"/>
            <a:ext cx="3352165" cy="828040"/>
          </a:xfrm>
          <a:prstGeom prst="rect">
            <a:avLst/>
          </a:prstGeom>
        </p:spPr>
      </p:pic>
      <p:sp>
        <p:nvSpPr>
          <p:cNvPr id="6" name="Text Box 5"/>
          <p:cNvSpPr txBox="true"/>
          <p:nvPr/>
        </p:nvSpPr>
        <p:spPr>
          <a:xfrm>
            <a:off x="120650" y="1725295"/>
            <a:ext cx="731964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a:ea typeface="宋体" charset="0"/>
                <a:sym typeface="+mn-ea"/>
              </a:rPr>
              <a:t>零温下（只在费米面积分）：</a:t>
            </a:r>
            <a:endParaRPr lang="zh-CN" altLang="en-US" sz="1400" dirty="0">
              <a:solidFill>
                <a:schemeClr val="tx1"/>
              </a:solidFill>
              <a:latin typeface="+mj-lt"/>
              <a:ea typeface="宋体" pitchFamily="2" charset="-122"/>
              <a:sym typeface="+mn-ea"/>
            </a:endParaRPr>
          </a:p>
        </p:txBody>
      </p:sp>
      <p:pic>
        <p:nvPicPr>
          <p:cNvPr id="7" name="Picture 6" descr="/home/ligy/Pictures/1.png1"/>
          <p:cNvPicPr>
            <a:picLocks noChangeAspect="true"/>
          </p:cNvPicPr>
          <p:nvPr/>
        </p:nvPicPr>
        <p:blipFill>
          <a:blip r:embed="rId2"/>
          <a:srcRect/>
          <a:stretch>
            <a:fillRect/>
          </a:stretch>
        </p:blipFill>
        <p:spPr>
          <a:xfrm>
            <a:off x="3010535" y="1725295"/>
            <a:ext cx="3127375" cy="891540"/>
          </a:xfrm>
          <a:prstGeom prst="rect">
            <a:avLst/>
          </a:prstGeom>
        </p:spPr>
      </p:pic>
      <p:sp>
        <p:nvSpPr>
          <p:cNvPr id="9" name="Text Box 8"/>
          <p:cNvSpPr txBox="true"/>
          <p:nvPr/>
        </p:nvSpPr>
        <p:spPr>
          <a:xfrm>
            <a:off x="120650" y="2672080"/>
            <a:ext cx="7319645" cy="181483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在线性区域，</a:t>
            </a:r>
            <a:r>
              <a:rPr lang="" altLang="zh-CN" sz="1400" dirty="0">
                <a:solidFill>
                  <a:schemeClr val="tx1"/>
                </a:solidFill>
                <a:latin typeface="+mj-lt"/>
                <a:ea typeface="宋体" pitchFamily="2" charset="-122"/>
                <a:sym typeface="+mn-ea"/>
              </a:rPr>
              <a:t>Landaur</a:t>
            </a:r>
            <a:r>
              <a:rPr lang="zh-CN" altLang="" sz="1400" dirty="0">
                <a:solidFill>
                  <a:schemeClr val="tx1"/>
                </a:solidFill>
                <a:latin typeface="+mj-lt"/>
                <a:ea typeface="宋体" pitchFamily="2" charset="-122"/>
                <a:sym typeface="+mn-ea"/>
              </a:rPr>
              <a:t>公式与考虑了电极的</a:t>
            </a:r>
            <a:r>
              <a:rPr lang="" altLang="zh-CN" sz="1400" dirty="0">
                <a:solidFill>
                  <a:schemeClr val="tx1"/>
                </a:solidFill>
                <a:latin typeface="+mj-lt"/>
                <a:ea typeface="宋体" pitchFamily="2" charset="-122"/>
                <a:sym typeface="+mn-ea"/>
              </a:rPr>
              <a:t>Kubo</a:t>
            </a:r>
            <a:r>
              <a:rPr lang="zh-CN" altLang="" sz="1400" dirty="0">
                <a:solidFill>
                  <a:schemeClr val="tx1"/>
                </a:solidFill>
                <a:latin typeface="+mj-lt"/>
                <a:ea typeface="宋体" pitchFamily="2" charset="-122"/>
                <a:sym typeface="+mn-ea"/>
              </a:rPr>
              <a:t>公式等价</a:t>
            </a:r>
            <a:r>
              <a:rPr lang="" altLang="zh-CN" sz="1400" dirty="0">
                <a:solidFill>
                  <a:schemeClr val="tx1"/>
                </a:solidFill>
                <a:latin typeface="+mj-lt"/>
                <a:ea typeface="宋体" pitchFamily="2" charset="-122"/>
                <a:sym typeface="+mn-ea"/>
              </a:rPr>
              <a:t>[16]</a:t>
            </a:r>
            <a:r>
              <a:rPr lang="zh-CN" altLang="" sz="1400" dirty="0">
                <a:solidFill>
                  <a:schemeClr val="tx1"/>
                </a:solidFill>
                <a:latin typeface="+mj-lt"/>
                <a:ea typeface="宋体" pitchFamily="2" charset="-122"/>
                <a:sym typeface="+mn-ea"/>
              </a:rPr>
              <a:t>，这种对应与共形场理论有关</a:t>
            </a:r>
            <a:r>
              <a:rPr lang="" altLang="zh-CN" sz="1400" dirty="0">
                <a:solidFill>
                  <a:schemeClr val="tx1"/>
                </a:solidFill>
                <a:latin typeface="+mj-lt"/>
                <a:ea typeface="宋体" pitchFamily="2" charset="-122"/>
                <a:sym typeface="+mn-ea"/>
              </a:rPr>
              <a:t>[152]</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无序的量子效应用</a:t>
            </a:r>
            <a:r>
              <a:rPr lang="" altLang="zh-CN" sz="1400" dirty="0">
                <a:solidFill>
                  <a:schemeClr val="tx1"/>
                </a:solidFill>
                <a:latin typeface="+mj-lt"/>
                <a:ea typeface="宋体" pitchFamily="2" charset="-122"/>
                <a:sym typeface="+mn-ea"/>
              </a:rPr>
              <a:t>Kubo</a:t>
            </a:r>
            <a:r>
              <a:rPr lang="zh-CN" altLang="" sz="1400" dirty="0">
                <a:solidFill>
                  <a:schemeClr val="tx1"/>
                </a:solidFill>
                <a:latin typeface="+mj-lt"/>
                <a:ea typeface="宋体" pitchFamily="2" charset="-122"/>
                <a:sym typeface="+mn-ea"/>
              </a:rPr>
              <a:t>公式也能计算。在线性区，弱局域化关联用图形组合的微扰计算</a:t>
            </a:r>
            <a:r>
              <a:rPr lang="" altLang="zh-CN" sz="1400" dirty="0">
                <a:solidFill>
                  <a:schemeClr val="tx1"/>
                </a:solidFill>
                <a:latin typeface="+mj-lt"/>
                <a:ea typeface="宋体" pitchFamily="2" charset="-122"/>
                <a:sym typeface="+mn-ea"/>
              </a:rPr>
              <a:t>[137-139]</a:t>
            </a:r>
            <a:r>
              <a:rPr lang="zh-CN" altLang="" sz="1400" dirty="0">
                <a:solidFill>
                  <a:schemeClr val="tx1"/>
                </a:solidFill>
                <a:latin typeface="+mj-lt"/>
                <a:ea typeface="宋体" pitchFamily="2" charset="-122"/>
                <a:sym typeface="+mn-ea"/>
              </a:rPr>
              <a:t>，在无序电子系统的非线性响应区还没人能成功</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文献</a:t>
            </a:r>
            <a:r>
              <a:rPr lang="" altLang="zh-CN" sz="1400" dirty="0">
                <a:solidFill>
                  <a:schemeClr val="tx1"/>
                </a:solidFill>
                <a:latin typeface="+mj-lt"/>
                <a:ea typeface="宋体" pitchFamily="2" charset="-122"/>
                <a:sym typeface="+mn-ea"/>
              </a:rPr>
              <a:t>[62]</a:t>
            </a:r>
            <a:r>
              <a:rPr lang="zh-CN" altLang="" sz="1400" dirty="0">
                <a:solidFill>
                  <a:schemeClr val="tx1"/>
                </a:solidFill>
                <a:latin typeface="+mj-lt"/>
                <a:ea typeface="宋体" pitchFamily="2" charset="-122"/>
                <a:sym typeface="+mn-ea"/>
              </a:rPr>
              <a:t>中只微扰地考虑了最低阶的非线性电子</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无序的拓扑材料</a:t>
            </a:r>
            <a:r>
              <a:rPr lang="" altLang="zh-CN" sz="1400" dirty="0">
                <a:solidFill>
                  <a:schemeClr val="tx1"/>
                </a:solidFill>
                <a:latin typeface="+mj-lt"/>
                <a:ea typeface="宋体" pitchFamily="2" charset="-122"/>
                <a:sym typeface="+mn-ea"/>
              </a:rPr>
              <a:t>(</a:t>
            </a:r>
            <a:r>
              <a:rPr lang="zh-CN" altLang="" sz="1400" dirty="0">
                <a:solidFill>
                  <a:schemeClr val="tx1"/>
                </a:solidFill>
                <a:latin typeface="+mj-lt"/>
                <a:ea typeface="宋体" pitchFamily="2" charset="-122"/>
                <a:sym typeface="+mn-ea"/>
              </a:rPr>
              <a:t>如</a:t>
            </a:r>
            <a:r>
              <a:rPr lang="en-US" altLang="zh-CN" sz="1400" dirty="0">
                <a:latin typeface="+mj-lt"/>
                <a:ea typeface="宋体" pitchFamily="2" charset="-122"/>
                <a:sym typeface="+mn-ea"/>
              </a:rPr>
              <a:t>graphene</a:t>
            </a:r>
            <a:r>
              <a:rPr lang="" altLang="en-US" sz="1400" dirty="0">
                <a:latin typeface="+mj-lt"/>
                <a:ea typeface="宋体" pitchFamily="2" charset="-122"/>
                <a:sym typeface="+mn-ea"/>
              </a:rPr>
              <a:t>)</a:t>
            </a:r>
            <a:r>
              <a:rPr lang="zh-CN" altLang="en-US" sz="1400" dirty="0">
                <a:solidFill>
                  <a:schemeClr val="tx1"/>
                </a:solidFill>
                <a:latin typeface="+mj-lt"/>
                <a:ea typeface="宋体" pitchFamily="2" charset="-122"/>
                <a:sym typeface="+mn-ea"/>
              </a:rPr>
              <a:t>中的非线性响应值得进一步研究（可能不存在单参数标度</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143-145]</a:t>
            </a:r>
            <a:r>
              <a:rPr lang="zh-CN" altLang="" sz="1400" dirty="0">
                <a:solidFill>
                  <a:schemeClr val="tx1"/>
                </a:solidFill>
                <a:latin typeface="+mj-lt"/>
                <a:ea typeface="宋体" pitchFamily="2" charset="-122"/>
                <a:sym typeface="+mn-ea"/>
              </a:rPr>
              <a:t>）</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在</a:t>
            </a:r>
            <a:r>
              <a:rPr lang="" altLang="zh-CN" sz="1400" dirty="0">
                <a:solidFill>
                  <a:schemeClr val="tx1"/>
                </a:solidFill>
                <a:latin typeface="+mj-lt"/>
                <a:ea typeface="宋体" pitchFamily="2" charset="-122"/>
                <a:sym typeface="+mn-ea"/>
              </a:rPr>
              <a:t>Dirac</a:t>
            </a:r>
            <a:r>
              <a:rPr lang="zh-CN" altLang="" sz="1400" dirty="0">
                <a:solidFill>
                  <a:schemeClr val="tx1"/>
                </a:solidFill>
                <a:latin typeface="+mj-lt"/>
                <a:ea typeface="宋体" pitchFamily="2" charset="-122"/>
                <a:sym typeface="+mn-ea"/>
              </a:rPr>
              <a:t>点处，只要不存在谷的</a:t>
            </a:r>
            <a:r>
              <a:rPr lang="" altLang="zh-CN" sz="1400" dirty="0">
                <a:solidFill>
                  <a:schemeClr val="tx1"/>
                </a:solidFill>
                <a:latin typeface="+mj-lt"/>
                <a:ea typeface="宋体" pitchFamily="2" charset="-122"/>
                <a:sym typeface="+mn-ea"/>
              </a:rPr>
              <a:t>mixing</a:t>
            </a:r>
            <a:r>
              <a:rPr lang="zh-CN" altLang="" sz="1400" dirty="0">
                <a:solidFill>
                  <a:schemeClr val="tx1"/>
                </a:solidFill>
                <a:latin typeface="+mj-lt"/>
                <a:ea typeface="宋体" pitchFamily="2" charset="-122"/>
                <a:sym typeface="+mn-ea"/>
              </a:rPr>
              <a:t>，线性电导对无序免疫</a:t>
            </a:r>
            <a:r>
              <a:rPr lang="" altLang="zh-CN" sz="1400" dirty="0">
                <a:solidFill>
                  <a:schemeClr val="tx1"/>
                </a:solidFill>
                <a:latin typeface="+mj-lt"/>
                <a:ea typeface="宋体" pitchFamily="2" charset="-122"/>
                <a:sym typeface="+mn-ea"/>
              </a:rPr>
              <a:t>[120-122]</a:t>
            </a:r>
            <a:endParaRPr lang="zh-CN" altLang="" sz="1400" dirty="0">
              <a:solidFill>
                <a:schemeClr val="tx1"/>
              </a:solidFill>
              <a:latin typeface="+mj-lt"/>
              <a:ea typeface="宋体" pitchFamily="2" charset="-122"/>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67690" y="68580"/>
            <a:ext cx="6560185" cy="337185"/>
          </a:xfrm>
          <a:prstGeom prst="rect">
            <a:avLst/>
          </a:prstGeom>
          <a:noFill/>
        </p:spPr>
        <p:txBody>
          <a:bodyPr wrap="square" rtlCol="0">
            <a:spAutoFit/>
          </a:bodyPr>
          <a:p>
            <a:pPr algn="ctr">
              <a:lnSpc>
                <a:spcPct val="80000"/>
              </a:lnSpc>
            </a:pPr>
            <a:r>
              <a:rPr lang="zh-CN" sz="2000" dirty="0">
                <a:latin typeface="+mj-lt"/>
                <a:ea typeface="宋体" pitchFamily="2" charset="-122"/>
              </a:rPr>
              <a:t>绝缘范德瓦耳斯磁体中的反常热</a:t>
            </a:r>
            <a:r>
              <a:rPr lang="en-US" altLang="zh-CN" sz="2000" dirty="0">
                <a:latin typeface="+mj-lt"/>
                <a:ea typeface="宋体" pitchFamily="2" charset="-122"/>
              </a:rPr>
              <a:t>Hall</a:t>
            </a:r>
            <a:r>
              <a:rPr lang="zh-CN" altLang="en-US" sz="2000" dirty="0">
                <a:latin typeface="+mj-lt"/>
                <a:ea typeface="宋体" pitchFamily="2" charset="-122"/>
              </a:rPr>
              <a:t>效应</a:t>
            </a:r>
            <a:endParaRPr lang="zh-CN" altLang="en-US" sz="2000" dirty="0">
              <a:latin typeface="+mj-lt"/>
              <a:ea typeface="宋体" pitchFamily="2" charset="-122"/>
            </a:endParaRPr>
          </a:p>
        </p:txBody>
      </p:sp>
      <p:sp>
        <p:nvSpPr>
          <p:cNvPr id="3" name="Text Box 2"/>
          <p:cNvSpPr txBox="true"/>
          <p:nvPr/>
        </p:nvSpPr>
        <p:spPr>
          <a:xfrm>
            <a:off x="5727065" y="343535"/>
            <a:ext cx="1771650" cy="275590"/>
          </a:xfrm>
          <a:prstGeom prst="rect">
            <a:avLst/>
          </a:prstGeom>
          <a:noFill/>
        </p:spPr>
        <p:txBody>
          <a:bodyPr wrap="square" rtlCol="0">
            <a:spAutoFit/>
          </a:bodyPr>
          <a:p>
            <a:r>
              <a:rPr lang="" sz="1200">
                <a:ea typeface="宋体" charset="0"/>
                <a:sym typeface="+mn-ea"/>
              </a:rPr>
              <a:t>PRL 127, 247202 (2021)</a:t>
            </a:r>
            <a:endParaRPr lang="" sz="1200">
              <a:ea typeface="宋体" charset="0"/>
              <a:sym typeface="+mn-ea"/>
            </a:endParaRPr>
          </a:p>
        </p:txBody>
      </p:sp>
      <p:sp>
        <p:nvSpPr>
          <p:cNvPr id="4" name="Text Box 3"/>
          <p:cNvSpPr txBox="true"/>
          <p:nvPr/>
        </p:nvSpPr>
        <p:spPr>
          <a:xfrm>
            <a:off x="15875" y="238760"/>
            <a:ext cx="78041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理论计算</a:t>
            </a:r>
            <a:endParaRPr lang="zh-CN" altLang="en-US" sz="1200">
              <a:solidFill>
                <a:srgbClr val="FF0000"/>
              </a:solidFill>
              <a:ea typeface="宋体" pitchFamily="2" charset="-122"/>
            </a:endParaRPr>
          </a:p>
        </p:txBody>
      </p:sp>
      <p:sp>
        <p:nvSpPr>
          <p:cNvPr id="15" name="Text Box 14"/>
          <p:cNvSpPr txBox="true"/>
          <p:nvPr/>
        </p:nvSpPr>
        <p:spPr>
          <a:xfrm>
            <a:off x="120650" y="619125"/>
            <a:ext cx="7319645" cy="28917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本文在</a:t>
            </a:r>
            <a:r>
              <a:rPr lang="en-US" altLang="zh-CN" sz="1400" dirty="0">
                <a:solidFill>
                  <a:schemeClr val="tx1"/>
                </a:solidFill>
                <a:latin typeface="+mj-lt"/>
                <a:ea typeface="宋体" pitchFamily="2" charset="-122"/>
                <a:sym typeface="+mn-ea"/>
              </a:rPr>
              <a:t>VI</a:t>
            </a:r>
            <a:r>
              <a:rPr lang="en-US" altLang="zh-CN" sz="1000" dirty="0">
                <a:solidFill>
                  <a:schemeClr val="tx1"/>
                </a:solidFill>
                <a:latin typeface="+mj-lt"/>
                <a:ea typeface="宋体" pitchFamily="2" charset="-122"/>
                <a:sym typeface="+mn-ea"/>
              </a:rPr>
              <a:t>3</a:t>
            </a:r>
            <a:r>
              <a:rPr lang="zh-CN" altLang="en-US" sz="1400" dirty="0">
                <a:solidFill>
                  <a:schemeClr val="tx1"/>
                </a:solidFill>
                <a:latin typeface="+mj-lt"/>
                <a:ea typeface="宋体" pitchFamily="2" charset="-122"/>
                <a:sym typeface="+mn-ea"/>
              </a:rPr>
              <a:t>中观测到反常的</a:t>
            </a:r>
            <a:r>
              <a:rPr lang="en-US" altLang="zh-CN" sz="1400" dirty="0">
                <a:solidFill>
                  <a:schemeClr val="tx1"/>
                </a:solidFill>
                <a:latin typeface="+mj-lt"/>
                <a:ea typeface="宋体" pitchFamily="2" charset="-122"/>
                <a:sym typeface="+mn-ea"/>
              </a:rPr>
              <a:t>THE</a:t>
            </a:r>
            <a:r>
              <a:rPr lang="zh-CN" altLang="en-US" sz="1400" dirty="0">
                <a:solidFill>
                  <a:schemeClr val="tx1"/>
                </a:solidFill>
                <a:latin typeface="+mj-lt"/>
                <a:ea typeface="宋体" pitchFamily="2" charset="-122"/>
                <a:sym typeface="+mn-ea"/>
              </a:rPr>
              <a:t>（</a:t>
            </a:r>
            <a:r>
              <a:rPr sz="1400" dirty="0">
                <a:latin typeface="+mj-lt"/>
                <a:ea typeface="宋体" pitchFamily="2" charset="-122"/>
                <a:sym typeface="+mn-ea"/>
              </a:rPr>
              <a:t>thermal Hall effect</a:t>
            </a:r>
            <a:r>
              <a:rPr lang="zh-CN" altLang="en-US" sz="1400" dirty="0">
                <a:latin typeface="+mj-lt"/>
                <a:ea typeface="宋体" pitchFamily="2" charset="-122"/>
                <a:sym typeface="+mn-ea"/>
              </a:rPr>
              <a:t>）</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THE</a:t>
            </a:r>
            <a:r>
              <a:rPr lang="zh-CN" altLang="en-US" sz="1400" dirty="0">
                <a:solidFill>
                  <a:schemeClr val="tx1"/>
                </a:solidFill>
                <a:latin typeface="+mj-lt"/>
                <a:ea typeface="宋体" pitchFamily="2" charset="-122"/>
                <a:sym typeface="+mn-ea"/>
              </a:rPr>
              <a:t>信号在没有外磁场时依然存在，并且在磁化方向翻转时改变符号</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理论计算表明，</a:t>
            </a:r>
            <a:r>
              <a:rPr lang="en-US" altLang="zh-CN" sz="1400" dirty="0">
                <a:solidFill>
                  <a:schemeClr val="tx1"/>
                </a:solidFill>
                <a:latin typeface="+mj-lt"/>
                <a:ea typeface="宋体" pitchFamily="2" charset="-122"/>
                <a:sym typeface="+mn-ea"/>
              </a:rPr>
              <a:t>VI3</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THE</a:t>
            </a:r>
            <a:r>
              <a:rPr lang="zh-CN" altLang="en-US" sz="1400" dirty="0">
                <a:solidFill>
                  <a:schemeClr val="tx1"/>
                </a:solidFill>
                <a:latin typeface="+mj-lt"/>
                <a:ea typeface="宋体" pitchFamily="2" charset="-122"/>
                <a:sym typeface="+mn-ea"/>
              </a:rPr>
              <a:t>有两个物理机制主导：</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高温下铁磁六角晶格中存在的拓扑</a:t>
            </a: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低温下</a:t>
            </a: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声子诱导的声子</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表明</a:t>
            </a:r>
            <a:r>
              <a:rPr lang="en-US" altLang="zh-CN" sz="1400" dirty="0">
                <a:solidFill>
                  <a:schemeClr val="tx1"/>
                </a:solidFill>
                <a:latin typeface="+mj-lt"/>
                <a:ea typeface="宋体" pitchFamily="2" charset="-122"/>
                <a:sym typeface="+mn-ea"/>
              </a:rPr>
              <a:t>VI3</a:t>
            </a:r>
            <a:r>
              <a:rPr lang="zh-CN" altLang="en-US" sz="1400" dirty="0">
                <a:solidFill>
                  <a:schemeClr val="tx1"/>
                </a:solidFill>
                <a:latin typeface="+mj-lt"/>
                <a:ea typeface="宋体" pitchFamily="2" charset="-122"/>
                <a:sym typeface="+mn-ea"/>
              </a:rPr>
              <a:t>是首个同时存在反常</a:t>
            </a:r>
            <a:r>
              <a:rPr lang="en-US" altLang="zh-CN" sz="1400" dirty="0">
                <a:solidFill>
                  <a:schemeClr val="tx1"/>
                </a:solidFill>
                <a:latin typeface="+mj-lt"/>
                <a:ea typeface="宋体" pitchFamily="2" charset="-122"/>
                <a:sym typeface="+mn-ea"/>
              </a:rPr>
              <a:t> </a:t>
            </a:r>
            <a:r>
              <a:rPr lang="" altLang="zh-CN" sz="1400" dirty="0">
                <a:solidFill>
                  <a:schemeClr val="tx1"/>
                </a:solidFill>
                <a:latin typeface="+mj-lt"/>
                <a:ea typeface="宋体" pitchFamily="2" charset="-122"/>
                <a:sym typeface="+mn-ea"/>
              </a:rPr>
              <a:t>magnon</a:t>
            </a:r>
            <a:r>
              <a:rPr lang="en-US" altLang="" sz="1400" dirty="0">
                <a:solidFill>
                  <a:schemeClr val="tx1"/>
                </a:solidFill>
                <a:latin typeface="+mj-lt"/>
                <a:ea typeface="宋体" pitchFamily="2" charset="-122"/>
                <a:sym typeface="+mn-ea"/>
              </a:rPr>
              <a:t> THE</a:t>
            </a:r>
            <a:r>
              <a:rPr lang="zh-CN" altLang="en-US" sz="1400" dirty="0">
                <a:solidFill>
                  <a:schemeClr val="tx1"/>
                </a:solidFill>
                <a:latin typeface="+mj-lt"/>
                <a:ea typeface="宋体" pitchFamily="2" charset="-122"/>
                <a:sym typeface="+mn-ea"/>
              </a:rPr>
              <a:t>和反常</a:t>
            </a:r>
            <a:r>
              <a:rPr lang="" altLang="zh-CN" sz="1400" dirty="0">
                <a:solidFill>
                  <a:schemeClr val="tx1"/>
                </a:solidFill>
                <a:latin typeface="+mj-lt"/>
                <a:ea typeface="宋体" pitchFamily="2" charset="-122"/>
                <a:sym typeface="+mn-ea"/>
              </a:rPr>
              <a:t>phonon</a:t>
            </a:r>
            <a:r>
              <a:rPr lang="en-US" altLang="" sz="1400" dirty="0">
                <a:solidFill>
                  <a:schemeClr val="tx1"/>
                </a:solidFill>
                <a:latin typeface="+mj-lt"/>
                <a:ea typeface="宋体" pitchFamily="2" charset="-122"/>
                <a:sym typeface="+mn-ea"/>
              </a:rPr>
              <a:t> THE</a:t>
            </a:r>
            <a:r>
              <a:rPr lang="zh-CN" altLang="en-US" sz="1400" dirty="0">
                <a:solidFill>
                  <a:schemeClr val="tx1"/>
                </a:solidFill>
                <a:latin typeface="+mj-lt"/>
                <a:ea typeface="宋体" pitchFamily="2" charset="-122"/>
                <a:sym typeface="+mn-ea"/>
              </a:rPr>
              <a:t>的铁磁系统，也有应用价值</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THE</a:t>
            </a:r>
            <a:r>
              <a:rPr lang="zh-CN" altLang="en-US" sz="1400" dirty="0">
                <a:solidFill>
                  <a:schemeClr val="tx1"/>
                </a:solidFill>
                <a:latin typeface="+mj-lt"/>
                <a:ea typeface="宋体" pitchFamily="2" charset="-122"/>
                <a:sym typeface="+mn-ea"/>
              </a:rPr>
              <a:t>：纵向加温度梯度，横向产生热流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THE</a:t>
            </a:r>
            <a:r>
              <a:rPr lang="zh-CN" altLang="en-US" sz="1400" dirty="0">
                <a:solidFill>
                  <a:schemeClr val="tx1"/>
                </a:solidFill>
                <a:latin typeface="+mj-lt"/>
                <a:ea typeface="宋体" pitchFamily="2" charset="-122"/>
                <a:sym typeface="+mn-ea"/>
              </a:rPr>
              <a:t>被用于探测绝缘量子材料中的电中性准粒子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系统中被预言存在</a:t>
            </a:r>
            <a:r>
              <a:rPr lang="en-US" altLang="zh-CN" sz="1400" dirty="0">
                <a:solidFill>
                  <a:schemeClr val="tx1"/>
                </a:solidFill>
                <a:latin typeface="+mj-lt"/>
                <a:ea typeface="宋体" pitchFamily="2" charset="-122"/>
                <a:sym typeface="+mn-ea"/>
              </a:rPr>
              <a:t>THE [</a:t>
            </a:r>
            <a:r>
              <a:rPr lang="" altLang="en-US" sz="1400" dirty="0">
                <a:solidFill>
                  <a:schemeClr val="tx1"/>
                </a:solidFill>
                <a:latin typeface="+mj-lt"/>
                <a:ea typeface="宋体" pitchFamily="2" charset="-122"/>
                <a:sym typeface="+mn-ea"/>
              </a:rPr>
              <a:t>15-22]</a:t>
            </a:r>
            <a:r>
              <a:rPr lang="zh-CN" altLang="" sz="1400" dirty="0">
                <a:solidFill>
                  <a:schemeClr val="tx1"/>
                </a:solidFill>
                <a:latin typeface="+mj-lt"/>
                <a:ea typeface="宋体" pitchFamily="2" charset="-122"/>
                <a:sym typeface="+mn-ea"/>
              </a:rPr>
              <a:t>（产生横向</a:t>
            </a: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流，由</a:t>
            </a:r>
            <a:r>
              <a:rPr lang="" altLang="zh-CN" sz="1400" dirty="0">
                <a:solidFill>
                  <a:schemeClr val="tx1"/>
                </a:solidFill>
                <a:latin typeface="+mj-lt"/>
                <a:ea typeface="宋体" pitchFamily="2" charset="-122"/>
                <a:sym typeface="+mn-ea"/>
              </a:rPr>
              <a:t>magon</a:t>
            </a:r>
            <a:r>
              <a:rPr lang="zh-CN" altLang="" sz="1400" dirty="0">
                <a:solidFill>
                  <a:schemeClr val="tx1"/>
                </a:solidFill>
                <a:latin typeface="+mj-lt"/>
                <a:ea typeface="宋体" pitchFamily="2" charset="-122"/>
                <a:sym typeface="+mn-ea"/>
              </a:rPr>
              <a:t>带的非平庸拓扑导致的</a:t>
            </a:r>
            <a:r>
              <a:rPr lang="" altLang="zh-CN" sz="1400" dirty="0">
                <a:solidFill>
                  <a:schemeClr val="tx1"/>
                </a:solidFill>
                <a:latin typeface="+mj-lt"/>
                <a:ea typeface="宋体" pitchFamily="2" charset="-122"/>
                <a:sym typeface="+mn-ea"/>
              </a:rPr>
              <a:t>Berry</a:t>
            </a:r>
            <a:r>
              <a:rPr lang="zh-CN" altLang="" sz="1400" dirty="0">
                <a:solidFill>
                  <a:schemeClr val="tx1"/>
                </a:solidFill>
                <a:latin typeface="+mj-lt"/>
                <a:ea typeface="宋体" pitchFamily="2" charset="-122"/>
                <a:sym typeface="+mn-ea"/>
              </a:rPr>
              <a:t>曲率引起）</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Berry</a:t>
            </a:r>
            <a:r>
              <a:rPr lang="zh-CN" altLang="en-US" sz="1400" dirty="0">
                <a:solidFill>
                  <a:schemeClr val="tx1"/>
                </a:solidFill>
                <a:latin typeface="+mj-lt"/>
                <a:ea typeface="宋体" pitchFamily="2" charset="-122"/>
                <a:sym typeface="+mn-ea"/>
              </a:rPr>
              <a:t>曲率通常由</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引起（对晶格几何敏感）</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存在</a:t>
            </a:r>
            <a:r>
              <a:rPr lang="" altLang="zh-CN" sz="1400" dirty="0">
                <a:solidFill>
                  <a:schemeClr val="tx1"/>
                </a:solidFill>
                <a:latin typeface="+mj-lt"/>
                <a:ea typeface="宋体" pitchFamily="2" charset="-122"/>
                <a:sym typeface="+mn-ea"/>
              </a:rPr>
              <a:t>magnon</a:t>
            </a:r>
            <a:r>
              <a:rPr lang="en-US" altLang="" sz="1400" dirty="0">
                <a:solidFill>
                  <a:schemeClr val="tx1"/>
                </a:solidFill>
                <a:latin typeface="+mj-lt"/>
                <a:ea typeface="宋体" pitchFamily="2" charset="-122"/>
                <a:sym typeface="+mn-ea"/>
              </a:rPr>
              <a:t> THE</a:t>
            </a:r>
            <a:r>
              <a:rPr lang="zh-CN" altLang="en-US" sz="1400" dirty="0">
                <a:solidFill>
                  <a:schemeClr val="tx1"/>
                </a:solidFill>
                <a:latin typeface="+mj-lt"/>
                <a:ea typeface="宋体" pitchFamily="2" charset="-122"/>
                <a:sym typeface="+mn-ea"/>
              </a:rPr>
              <a:t>的典型晶格结构：</a:t>
            </a:r>
            <a:r>
              <a:rPr lang="en-US" altLang="zh-CN" sz="1400" dirty="0">
                <a:solidFill>
                  <a:schemeClr val="tx1"/>
                </a:solidFill>
                <a:latin typeface="+mj-lt"/>
                <a:ea typeface="宋体" pitchFamily="2" charset="-122"/>
                <a:sym typeface="+mn-ea"/>
              </a:rPr>
              <a:t>3D</a:t>
            </a:r>
            <a:r>
              <a:rPr lang="zh-CN" altLang="en-US" sz="1400" dirty="0">
                <a:solidFill>
                  <a:schemeClr val="tx1"/>
                </a:solidFill>
                <a:latin typeface="+mj-lt"/>
                <a:ea typeface="宋体" pitchFamily="2" charset="-122"/>
                <a:sym typeface="+mn-ea"/>
              </a:rPr>
              <a:t>绿烧石，</a:t>
            </a:r>
            <a:r>
              <a:rPr lang="en-US" altLang="zh-CN" sz="1400" dirty="0">
                <a:solidFill>
                  <a:schemeClr val="tx1"/>
                </a:solidFill>
                <a:latin typeface="+mj-lt"/>
                <a:ea typeface="宋体" pitchFamily="2" charset="-122"/>
                <a:sym typeface="+mn-ea"/>
              </a:rPr>
              <a:t>2D </a:t>
            </a:r>
            <a:r>
              <a:rPr lang="" altLang="en-US" sz="1400" dirty="0">
                <a:solidFill>
                  <a:schemeClr val="tx1"/>
                </a:solidFill>
                <a:latin typeface="+mj-lt"/>
                <a:ea typeface="宋体" pitchFamily="2" charset="-122"/>
                <a:sym typeface="+mn-ea"/>
              </a:rPr>
              <a:t>Kagome</a:t>
            </a:r>
            <a:r>
              <a:rPr lang="zh-CN" altLang="" sz="1400" dirty="0">
                <a:solidFill>
                  <a:schemeClr val="tx1"/>
                </a:solidFill>
                <a:latin typeface="+mj-lt"/>
                <a:ea typeface="宋体" pitchFamily="2" charset="-122"/>
                <a:sym typeface="+mn-ea"/>
              </a:rPr>
              <a:t>晶格（都有最近邻</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2D</a:t>
            </a:r>
            <a:r>
              <a:rPr lang="zh-CN" sz="1400" dirty="0">
                <a:latin typeface="+mj-lt"/>
                <a:ea typeface="宋体" pitchFamily="2" charset="-122"/>
                <a:sym typeface="+mn-ea"/>
              </a:rPr>
              <a:t>范德瓦耳斯磁体：</a:t>
            </a:r>
            <a:r>
              <a:rPr lang="" altLang="zh-CN" sz="1400" dirty="0">
                <a:latin typeface="+mj-lt"/>
                <a:ea typeface="宋体" pitchFamily="2" charset="-122"/>
                <a:sym typeface="+mn-ea"/>
              </a:rPr>
              <a:t>[23]</a:t>
            </a:r>
            <a:r>
              <a:rPr lang="zh-CN" altLang="" sz="1400" dirty="0">
                <a:latin typeface="+mj-lt"/>
                <a:ea typeface="宋体" pitchFamily="2" charset="-122"/>
                <a:sym typeface="+mn-ea"/>
              </a:rPr>
              <a:t>，层内的磁性离子形成六角晶格，其</a:t>
            </a:r>
            <a:r>
              <a:rPr lang="" altLang="zh-CN" sz="1400" dirty="0">
                <a:latin typeface="+mj-lt"/>
                <a:ea typeface="宋体" pitchFamily="2" charset="-122"/>
                <a:sym typeface="+mn-ea"/>
              </a:rPr>
              <a:t>Berry</a:t>
            </a:r>
            <a:r>
              <a:rPr lang="zh-CN" altLang="" sz="1400" dirty="0">
                <a:latin typeface="+mj-lt"/>
                <a:ea typeface="宋体" pitchFamily="2" charset="-122"/>
                <a:sym typeface="+mn-ea"/>
              </a:rPr>
              <a:t>曲率非零</a:t>
            </a:r>
            <a:endParaRPr lang="zh-CN" altLang=""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目前还没有在实验上观测到</a:t>
            </a:r>
            <a:r>
              <a:rPr lang="en-US" altLang="zh-CN" sz="1400" dirty="0">
                <a:latin typeface="+mj-lt"/>
                <a:ea typeface="宋体" pitchFamily="2" charset="-122"/>
                <a:sym typeface="+mn-ea"/>
              </a:rPr>
              <a:t>2D</a:t>
            </a:r>
            <a:r>
              <a:rPr lang="zh-CN" sz="1400" dirty="0">
                <a:latin typeface="+mj-lt"/>
                <a:ea typeface="宋体" pitchFamily="2" charset="-122"/>
                <a:sym typeface="+mn-ea"/>
              </a:rPr>
              <a:t>范德瓦耳斯磁体中的</a:t>
            </a:r>
            <a:r>
              <a:rPr lang="" altLang="zh-CN" sz="1400" dirty="0">
                <a:latin typeface="+mj-lt"/>
                <a:ea typeface="宋体" pitchFamily="2" charset="-122"/>
                <a:sym typeface="+mn-ea"/>
              </a:rPr>
              <a:t>magnon</a:t>
            </a:r>
            <a:r>
              <a:rPr lang="en-US" altLang="" sz="1400" dirty="0">
                <a:latin typeface="+mj-lt"/>
                <a:ea typeface="宋体" pitchFamily="2" charset="-122"/>
                <a:sym typeface="+mn-ea"/>
              </a:rPr>
              <a:t> THE</a:t>
            </a:r>
            <a:r>
              <a:rPr lang="zh-CN" altLang="en-US" sz="1400" dirty="0">
                <a:latin typeface="+mj-lt"/>
                <a:ea typeface="宋体" pitchFamily="2" charset="-122"/>
                <a:sym typeface="+mn-ea"/>
              </a:rPr>
              <a:t>，本文是首例报道</a:t>
            </a:r>
            <a:endParaRPr lang="zh-CN" altLang="en-US" sz="1400" dirty="0">
              <a:solidFill>
                <a:schemeClr val="tx1"/>
              </a:solidFill>
              <a:latin typeface="+mj-lt"/>
              <a:ea typeface="宋体" pitchFamily="2" charset="-122"/>
              <a:sym typeface="+mn-ea"/>
            </a:endParaRPr>
          </a:p>
        </p:txBody>
      </p:sp>
      <p:pic>
        <p:nvPicPr>
          <p:cNvPr id="5" name="Picture 4" descr="1"/>
          <p:cNvPicPr>
            <a:picLocks noChangeAspect="true"/>
          </p:cNvPicPr>
          <p:nvPr/>
        </p:nvPicPr>
        <p:blipFill>
          <a:blip r:embed="rId1"/>
          <a:stretch>
            <a:fillRect/>
          </a:stretch>
        </p:blipFill>
        <p:spPr>
          <a:xfrm>
            <a:off x="120650" y="3510915"/>
            <a:ext cx="3644900" cy="1615440"/>
          </a:xfrm>
          <a:prstGeom prst="rect">
            <a:avLst/>
          </a:prstGeom>
        </p:spPr>
      </p:pic>
      <p:sp>
        <p:nvSpPr>
          <p:cNvPr id="8" name="Text Box 7"/>
          <p:cNvSpPr txBox="true"/>
          <p:nvPr/>
        </p:nvSpPr>
        <p:spPr>
          <a:xfrm>
            <a:off x="120650" y="5126355"/>
            <a:ext cx="1249680" cy="521970"/>
          </a:xfrm>
          <a:prstGeom prst="rect">
            <a:avLst/>
          </a:prstGeom>
          <a:noFill/>
        </p:spPr>
        <p:txBody>
          <a:bodyPr wrap="none" rtlCol="0">
            <a:spAutoFit/>
          </a:bodyPr>
          <a:p>
            <a:r>
              <a:rPr lang="zh-CN" altLang="en-US" sz="1400">
                <a:ea typeface="宋体" charset="0"/>
              </a:rPr>
              <a:t>实验装置</a:t>
            </a:r>
            <a:endParaRPr lang="zh-CN" altLang="en-US" sz="1400">
              <a:ea typeface="宋体" charset="0"/>
            </a:endParaRPr>
          </a:p>
          <a:p>
            <a:r>
              <a:rPr lang="zh-CN" altLang="en-US" sz="1400">
                <a:ea typeface="宋体" charset="0"/>
              </a:rPr>
              <a:t>垂直面的磁场</a:t>
            </a:r>
            <a:endParaRPr lang="zh-CN" altLang="en-US" sz="1400">
              <a:ea typeface="宋体" charset="0"/>
            </a:endParaRPr>
          </a:p>
        </p:txBody>
      </p:sp>
      <p:sp>
        <p:nvSpPr>
          <p:cNvPr id="10" name="Text Box 9"/>
          <p:cNvSpPr txBox="true"/>
          <p:nvPr/>
        </p:nvSpPr>
        <p:spPr>
          <a:xfrm>
            <a:off x="1982470" y="5126355"/>
            <a:ext cx="1783080" cy="521970"/>
          </a:xfrm>
          <a:prstGeom prst="rect">
            <a:avLst/>
          </a:prstGeom>
          <a:noFill/>
        </p:spPr>
        <p:txBody>
          <a:bodyPr wrap="none" rtlCol="0">
            <a:spAutoFit/>
          </a:bodyPr>
          <a:p>
            <a:r>
              <a:rPr lang="" altLang="zh-CN" sz="1400">
                <a:ea typeface="宋体" charset="0"/>
              </a:rPr>
              <a:t>VI</a:t>
            </a:r>
            <a:r>
              <a:rPr lang="" altLang="zh-CN" sz="1000">
                <a:ea typeface="宋体" charset="0"/>
              </a:rPr>
              <a:t>3</a:t>
            </a:r>
            <a:r>
              <a:rPr lang="zh-CN" altLang="" sz="1400">
                <a:ea typeface="宋体" charset="0"/>
              </a:rPr>
              <a:t>的结构</a:t>
            </a:r>
            <a:endParaRPr lang="zh-CN" altLang="" sz="1400">
              <a:ea typeface="宋体" charset="0"/>
            </a:endParaRPr>
          </a:p>
          <a:p>
            <a:r>
              <a:rPr lang="zh-CN" altLang="" sz="1400">
                <a:ea typeface="宋体" charset="0"/>
              </a:rPr>
              <a:t>红色为钒，紫色为碘</a:t>
            </a:r>
            <a:endParaRPr lang="zh-CN" altLang="" sz="1400">
              <a:ea typeface="宋体" charset="0"/>
            </a:endParaRPr>
          </a:p>
        </p:txBody>
      </p:sp>
      <p:pic>
        <p:nvPicPr>
          <p:cNvPr id="11" name="Picture 10" descr="/home/ligy/Pictures/1.png1"/>
          <p:cNvPicPr>
            <a:picLocks noChangeAspect="true"/>
          </p:cNvPicPr>
          <p:nvPr/>
        </p:nvPicPr>
        <p:blipFill>
          <a:blip r:embed="rId2"/>
          <a:srcRect/>
          <a:stretch>
            <a:fillRect/>
          </a:stretch>
        </p:blipFill>
        <p:spPr>
          <a:xfrm>
            <a:off x="4119245" y="3444875"/>
            <a:ext cx="1549400" cy="2203450"/>
          </a:xfrm>
          <a:prstGeom prst="rect">
            <a:avLst/>
          </a:prstGeom>
        </p:spPr>
      </p:pic>
      <p:sp>
        <p:nvSpPr>
          <p:cNvPr id="12" name="Text Box 11"/>
          <p:cNvSpPr txBox="true"/>
          <p:nvPr/>
        </p:nvSpPr>
        <p:spPr>
          <a:xfrm>
            <a:off x="5668645" y="3695065"/>
            <a:ext cx="894080" cy="306705"/>
          </a:xfrm>
          <a:prstGeom prst="rect">
            <a:avLst/>
          </a:prstGeom>
          <a:noFill/>
        </p:spPr>
        <p:txBody>
          <a:bodyPr wrap="none" rtlCol="0" anchor="t">
            <a:spAutoFit/>
          </a:bodyPr>
          <a:p>
            <a:pPr indent="0" algn="l">
              <a:lnSpc>
                <a:spcPct val="100000"/>
              </a:lnSpc>
              <a:buNone/>
            </a:pPr>
            <a:r>
              <a:rPr lang="zh-CN" altLang="en-US" sz="1400" dirty="0">
                <a:latin typeface="+mj-lt"/>
                <a:ea typeface="宋体" pitchFamily="2" charset="-122"/>
                <a:sym typeface="+mn-ea"/>
              </a:rPr>
              <a:t>磁滞曲线</a:t>
            </a:r>
            <a:endParaRPr lang="zh-CN" altLang="en-US" sz="1400" dirty="0">
              <a:latin typeface="+mj-lt"/>
              <a:ea typeface="宋体" pitchFamily="2" charset="-122"/>
              <a:sym typeface="+mn-ea"/>
            </a:endParaRPr>
          </a:p>
        </p:txBody>
      </p:sp>
      <p:sp>
        <p:nvSpPr>
          <p:cNvPr id="13" name="Text Box 12"/>
          <p:cNvSpPr txBox="true"/>
          <p:nvPr/>
        </p:nvSpPr>
        <p:spPr>
          <a:xfrm>
            <a:off x="5585460" y="4932680"/>
            <a:ext cx="1542415" cy="306705"/>
          </a:xfrm>
          <a:prstGeom prst="rect">
            <a:avLst/>
          </a:prstGeom>
          <a:noFill/>
        </p:spPr>
        <p:txBody>
          <a:bodyPr wrap="square" rtlCol="0" anchor="t">
            <a:spAutoFit/>
          </a:bodyPr>
          <a:p>
            <a:pPr indent="0" algn="l">
              <a:lnSpc>
                <a:spcPct val="100000"/>
              </a:lnSpc>
              <a:buNone/>
            </a:pPr>
            <a:r>
              <a:rPr lang="zh-CN" sz="1400" dirty="0">
                <a:latin typeface="+mj-lt"/>
                <a:ea typeface="宋体" pitchFamily="2" charset="-122"/>
                <a:sym typeface="+mn-ea"/>
              </a:rPr>
              <a:t>热</a:t>
            </a:r>
            <a:r>
              <a:rPr lang="en-US" altLang="zh-CN" sz="1400" dirty="0">
                <a:latin typeface="+mj-lt"/>
                <a:ea typeface="宋体" pitchFamily="2" charset="-122"/>
                <a:sym typeface="+mn-ea"/>
              </a:rPr>
              <a:t>Hall</a:t>
            </a:r>
            <a:r>
              <a:rPr lang="zh-CN" altLang="en-US" sz="1400" dirty="0">
                <a:latin typeface="+mj-lt"/>
                <a:ea typeface="宋体" pitchFamily="2" charset="-122"/>
                <a:sym typeface="+mn-ea"/>
              </a:rPr>
              <a:t>电导曲线</a:t>
            </a:r>
            <a:endParaRPr lang="zh-CN" altLang="en-US" sz="1400" dirty="0">
              <a:latin typeface="+mj-lt"/>
              <a:ea typeface="宋体" pitchFamily="2" charset="-122"/>
              <a:sym typeface="+mn-ea"/>
            </a:endParaRPr>
          </a:p>
        </p:txBody>
      </p:sp>
      <p:cxnSp>
        <p:nvCxnSpPr>
          <p:cNvPr id="16" name="Straight Arrow Connector 15"/>
          <p:cNvCxnSpPr>
            <a:stCxn id="12" idx="2"/>
          </p:cNvCxnSpPr>
          <p:nvPr/>
        </p:nvCxnSpPr>
        <p:spPr>
          <a:xfrm flipH="true">
            <a:off x="6105525" y="4001770"/>
            <a:ext cx="10160" cy="862965"/>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67690" y="68580"/>
            <a:ext cx="6560185" cy="337185"/>
          </a:xfrm>
          <a:prstGeom prst="rect">
            <a:avLst/>
          </a:prstGeom>
          <a:noFill/>
        </p:spPr>
        <p:txBody>
          <a:bodyPr wrap="square" rtlCol="0">
            <a:spAutoFit/>
          </a:bodyPr>
          <a:p>
            <a:pPr algn="ctr">
              <a:lnSpc>
                <a:spcPct val="80000"/>
              </a:lnSpc>
            </a:pPr>
            <a:r>
              <a:rPr lang="zh-CN" sz="2000" dirty="0">
                <a:latin typeface="+mj-lt"/>
                <a:ea typeface="宋体" pitchFamily="2" charset="-122"/>
              </a:rPr>
              <a:t>绝缘范德瓦耳斯磁体中的反常热</a:t>
            </a:r>
            <a:r>
              <a:rPr lang="en-US" altLang="zh-CN" sz="2000" dirty="0">
                <a:latin typeface="+mj-lt"/>
                <a:ea typeface="宋体" pitchFamily="2" charset="-122"/>
              </a:rPr>
              <a:t>Hall</a:t>
            </a:r>
            <a:r>
              <a:rPr lang="zh-CN" altLang="en-US" sz="2000" dirty="0">
                <a:latin typeface="+mj-lt"/>
                <a:ea typeface="宋体" pitchFamily="2" charset="-122"/>
              </a:rPr>
              <a:t>效应</a:t>
            </a:r>
            <a:endParaRPr lang="zh-CN" altLang="en-US" sz="2000" dirty="0">
              <a:latin typeface="+mj-lt"/>
              <a:ea typeface="宋体" pitchFamily="2" charset="-122"/>
            </a:endParaRPr>
          </a:p>
        </p:txBody>
      </p:sp>
      <p:sp>
        <p:nvSpPr>
          <p:cNvPr id="3" name="Text Box 2"/>
          <p:cNvSpPr txBox="true"/>
          <p:nvPr/>
        </p:nvSpPr>
        <p:spPr>
          <a:xfrm>
            <a:off x="5727065" y="343535"/>
            <a:ext cx="1771650" cy="275590"/>
          </a:xfrm>
          <a:prstGeom prst="rect">
            <a:avLst/>
          </a:prstGeom>
          <a:noFill/>
        </p:spPr>
        <p:txBody>
          <a:bodyPr wrap="square" rtlCol="0">
            <a:spAutoFit/>
          </a:bodyPr>
          <a:p>
            <a:r>
              <a:rPr lang="en-US" sz="1200">
                <a:ea typeface="宋体" charset="0"/>
                <a:sym typeface="+mn-ea"/>
              </a:rPr>
              <a:t>PRL 127, 247202 (2021)</a:t>
            </a:r>
            <a:endParaRPr lang="en-US" sz="1200">
              <a:ea typeface="宋体" charset="0"/>
              <a:sym typeface="+mn-ea"/>
            </a:endParaRPr>
          </a:p>
        </p:txBody>
      </p:sp>
      <p:sp>
        <p:nvSpPr>
          <p:cNvPr id="15" name="Text Box 14"/>
          <p:cNvSpPr txBox="true"/>
          <p:nvPr/>
        </p:nvSpPr>
        <p:spPr>
          <a:xfrm>
            <a:off x="120650" y="619125"/>
            <a:ext cx="7319645" cy="306705"/>
          </a:xfrm>
          <a:prstGeom prst="rect">
            <a:avLst/>
          </a:prstGeom>
          <a:noFill/>
        </p:spPr>
        <p:txBody>
          <a:bodyPr wrap="square" rtlCol="0">
            <a:spAutoFit/>
          </a:bodyPr>
          <a:p>
            <a:pPr indent="0" algn="l">
              <a:lnSpc>
                <a:spcPct val="100000"/>
              </a:lnSpc>
              <a:buNone/>
            </a:pPr>
            <a:r>
              <a:rPr lang="en-US" sz="1400" dirty="0">
                <a:solidFill>
                  <a:schemeClr val="tx1"/>
                </a:solidFill>
                <a:latin typeface="+mj-lt"/>
                <a:ea typeface="宋体" pitchFamily="2" charset="-122"/>
                <a:sym typeface="+mn-ea"/>
              </a:rPr>
              <a:t>2D </a:t>
            </a:r>
            <a:r>
              <a:rPr lang="zh-CN" altLang="en-US" sz="1400" dirty="0">
                <a:solidFill>
                  <a:schemeClr val="tx1"/>
                </a:solidFill>
                <a:latin typeface="+mj-lt"/>
                <a:ea typeface="宋体" pitchFamily="2" charset="-122"/>
                <a:sym typeface="+mn-ea"/>
              </a:rPr>
              <a:t>六角晶格上的</a:t>
            </a:r>
            <a:r>
              <a:rPr lang="" altLang="zh-CN" sz="1400" dirty="0">
                <a:solidFill>
                  <a:schemeClr val="tx1"/>
                </a:solidFill>
                <a:latin typeface="+mj-lt"/>
                <a:ea typeface="宋体" pitchFamily="2" charset="-122"/>
                <a:sym typeface="+mn-ea"/>
              </a:rPr>
              <a:t>Heisenberg</a:t>
            </a:r>
            <a:r>
              <a:rPr lang="zh-CN" altLang="" sz="1400" dirty="0">
                <a:solidFill>
                  <a:schemeClr val="tx1"/>
                </a:solidFill>
                <a:latin typeface="+mj-lt"/>
                <a:ea typeface="宋体" pitchFamily="2" charset="-122"/>
                <a:sym typeface="+mn-ea"/>
              </a:rPr>
              <a:t>模型</a:t>
            </a:r>
            <a:endParaRPr lang="zh-CN" altLang="" sz="1400" dirty="0">
              <a:solidFill>
                <a:schemeClr val="tx1"/>
              </a:solidFill>
              <a:latin typeface="+mj-lt"/>
              <a:ea typeface="宋体" pitchFamily="2" charset="-122"/>
              <a:sym typeface="+mn-ea"/>
            </a:endParaRPr>
          </a:p>
        </p:txBody>
      </p:sp>
      <p:pic>
        <p:nvPicPr>
          <p:cNvPr id="5" name="Picture 4" descr="/home/ligy/Pictures/1.png1"/>
          <p:cNvPicPr>
            <a:picLocks noChangeAspect="true"/>
          </p:cNvPicPr>
          <p:nvPr/>
        </p:nvPicPr>
        <p:blipFill>
          <a:blip r:embed="rId1"/>
          <a:srcRect/>
          <a:stretch>
            <a:fillRect/>
          </a:stretch>
        </p:blipFill>
        <p:spPr>
          <a:xfrm>
            <a:off x="2507615" y="925830"/>
            <a:ext cx="3338830" cy="887730"/>
          </a:xfrm>
          <a:prstGeom prst="rect">
            <a:avLst/>
          </a:prstGeom>
        </p:spPr>
      </p:pic>
      <p:sp>
        <p:nvSpPr>
          <p:cNvPr id="8" name="Text Box 7"/>
          <p:cNvSpPr txBox="true"/>
          <p:nvPr/>
        </p:nvSpPr>
        <p:spPr>
          <a:xfrm>
            <a:off x="1720850" y="3314700"/>
            <a:ext cx="2655570" cy="95313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charset="0"/>
              </a:rPr>
              <a:t>D</a:t>
            </a:r>
            <a:r>
              <a:rPr lang="zh-CN" altLang="en-US" sz="1400">
                <a:ea typeface="宋体" charset="0"/>
              </a:rPr>
              <a:t>非零才能出现</a:t>
            </a:r>
            <a:r>
              <a:rPr lang="en-US" sz="1400">
                <a:ea typeface="宋体" charset="0"/>
              </a:rPr>
              <a:t>THE</a:t>
            </a:r>
            <a:endParaRPr lang="en-US" sz="1400">
              <a:ea typeface="宋体" charset="0"/>
            </a:endParaRPr>
          </a:p>
          <a:p>
            <a:pPr marL="285750" indent="-285750">
              <a:buFont typeface="Arial" panose="02080604020202020204" pitchFamily="34" charset="0"/>
              <a:buChar char="•"/>
            </a:pPr>
            <a:r>
              <a:rPr lang="zh-CN" altLang="en-US" sz="1400">
                <a:ea typeface="宋体" charset="0"/>
              </a:rPr>
              <a:t>最大值与实验符合（</a:t>
            </a:r>
            <a:r>
              <a:rPr lang="" altLang="zh-CN" sz="1400">
                <a:ea typeface="宋体" charset="0"/>
              </a:rPr>
              <a:t>10^-2</a:t>
            </a:r>
            <a:r>
              <a:rPr lang="zh-CN" altLang="" sz="1400">
                <a:ea typeface="宋体" charset="0"/>
              </a:rPr>
              <a:t>）</a:t>
            </a:r>
            <a:endParaRPr lang="zh-CN" altLang="" sz="1400">
              <a:ea typeface="宋体" charset="0"/>
            </a:endParaRPr>
          </a:p>
          <a:p>
            <a:pPr marL="285750" indent="-285750">
              <a:buFont typeface="Arial" panose="02080604020202020204" pitchFamily="34" charset="0"/>
              <a:buChar char="•"/>
            </a:pPr>
            <a:r>
              <a:rPr lang="zh-CN" altLang="" sz="1400">
                <a:ea typeface="宋体" charset="0"/>
              </a:rPr>
              <a:t>蓝线高温符合</a:t>
            </a:r>
            <a:endParaRPr lang="zh-CN" altLang="" sz="1400">
              <a:ea typeface="宋体" charset="0"/>
            </a:endParaRPr>
          </a:p>
          <a:p>
            <a:pPr marL="285750" indent="-285750">
              <a:buFont typeface="Arial" panose="02080604020202020204" pitchFamily="34" charset="0"/>
              <a:buChar char="•"/>
            </a:pPr>
            <a:r>
              <a:rPr lang="zh-CN" altLang="en-US" sz="1400">
                <a:ea typeface="宋体" charset="0"/>
              </a:rPr>
              <a:t>绿点低温符合</a:t>
            </a:r>
            <a:endParaRPr lang="zh-CN" altLang="en-US" sz="1400">
              <a:ea typeface="宋体" charset="0"/>
            </a:endParaRPr>
          </a:p>
        </p:txBody>
      </p:sp>
      <p:sp>
        <p:nvSpPr>
          <p:cNvPr id="2" name="Text Box 1"/>
          <p:cNvSpPr txBox="true"/>
          <p:nvPr/>
        </p:nvSpPr>
        <p:spPr>
          <a:xfrm>
            <a:off x="179070" y="2191385"/>
            <a:ext cx="7319645" cy="306705"/>
          </a:xfrm>
          <a:prstGeom prst="rect">
            <a:avLst/>
          </a:prstGeom>
          <a:noFill/>
        </p:spPr>
        <p:txBody>
          <a:bodyPr wrap="square" rtlCol="0">
            <a:spAutoFit/>
          </a:bodyPr>
          <a:p>
            <a:pPr indent="0" algn="l">
              <a:lnSpc>
                <a:spcPct val="100000"/>
              </a:lnSpc>
              <a:buNone/>
            </a:pPr>
            <a:r>
              <a:rPr lang="zh-CN" sz="1400" dirty="0">
                <a:solidFill>
                  <a:schemeClr val="tx1"/>
                </a:solidFill>
                <a:latin typeface="+mj-lt"/>
                <a:ea typeface="宋体" pitchFamily="2" charset="-122"/>
                <a:sym typeface="+mn-ea"/>
              </a:rPr>
              <a:t>热</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电导率</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2"/>
          <a:srcRect/>
          <a:stretch>
            <a:fillRect/>
          </a:stretch>
        </p:blipFill>
        <p:spPr>
          <a:xfrm>
            <a:off x="2302510" y="1813560"/>
            <a:ext cx="4037330" cy="1528445"/>
          </a:xfrm>
          <a:prstGeom prst="rect">
            <a:avLst/>
          </a:prstGeom>
        </p:spPr>
      </p:pic>
      <p:sp>
        <p:nvSpPr>
          <p:cNvPr id="7" name="Text Box 6"/>
          <p:cNvSpPr txBox="true"/>
          <p:nvPr/>
        </p:nvSpPr>
        <p:spPr>
          <a:xfrm>
            <a:off x="5450205" y="2697480"/>
            <a:ext cx="570230" cy="275590"/>
          </a:xfrm>
          <a:prstGeom prst="rect">
            <a:avLst/>
          </a:prstGeom>
          <a:noFill/>
        </p:spPr>
        <p:txBody>
          <a:bodyPr wrap="none" rtlCol="0">
            <a:spAutoFit/>
          </a:bodyPr>
          <a:p>
            <a:r>
              <a:rPr lang="" altLang="en-US" sz="1200" b="1">
                <a:solidFill>
                  <a:srgbClr val="FF0000"/>
                </a:solidFill>
              </a:rPr>
              <a:t>D=0.2</a:t>
            </a:r>
            <a:endParaRPr lang="" altLang="en-US" sz="1200" b="1">
              <a:solidFill>
                <a:srgbClr val="FF0000"/>
              </a:solidFill>
            </a:endParaRPr>
          </a:p>
        </p:txBody>
      </p:sp>
      <p:cxnSp>
        <p:nvCxnSpPr>
          <p:cNvPr id="13" name="Straight Arrow Connector 12"/>
          <p:cNvCxnSpPr/>
          <p:nvPr/>
        </p:nvCxnSpPr>
        <p:spPr>
          <a:xfrm flipV="true">
            <a:off x="6009640" y="1836420"/>
            <a:ext cx="541020" cy="45593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240780" y="1569720"/>
            <a:ext cx="1249680" cy="306705"/>
          </a:xfrm>
          <a:prstGeom prst="rect">
            <a:avLst/>
          </a:prstGeom>
          <a:noFill/>
        </p:spPr>
        <p:txBody>
          <a:bodyPr wrap="none" rtlCol="0">
            <a:spAutoFit/>
          </a:bodyPr>
          <a:p>
            <a:r>
              <a:rPr lang="zh-CN" altLang="en-US" sz="1400">
                <a:ea typeface="宋体" charset="0"/>
              </a:rPr>
              <a:t>红点实验数据</a:t>
            </a:r>
            <a:endParaRPr lang="zh-CN" altLang="en-US" sz="1400">
              <a:ea typeface="宋体" charset="0"/>
            </a:endParaRPr>
          </a:p>
        </p:txBody>
      </p:sp>
      <p:cxnSp>
        <p:nvCxnSpPr>
          <p:cNvPr id="17" name="Straight Arrow Connector 16"/>
          <p:cNvCxnSpPr/>
          <p:nvPr/>
        </p:nvCxnSpPr>
        <p:spPr>
          <a:xfrm>
            <a:off x="5118735" y="2948305"/>
            <a:ext cx="99695" cy="49149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5000625" y="3429000"/>
            <a:ext cx="2237105" cy="521970"/>
          </a:xfrm>
          <a:prstGeom prst="rect">
            <a:avLst/>
          </a:prstGeom>
          <a:noFill/>
        </p:spPr>
        <p:txBody>
          <a:bodyPr wrap="none" rtlCol="0">
            <a:spAutoFit/>
          </a:bodyPr>
          <a:p>
            <a:pPr algn="l"/>
            <a:r>
              <a:rPr lang="zh-CN" altLang="en-US" sz="1400">
                <a:ea typeface="宋体" charset="0"/>
                <a:sym typeface="+mn-ea"/>
              </a:rPr>
              <a:t>蓝线</a:t>
            </a:r>
            <a:r>
              <a:rPr lang="zh-CN" altLang="en-US" sz="1400">
                <a:ea typeface="宋体" charset="0"/>
              </a:rPr>
              <a:t>无</a:t>
            </a:r>
            <a:r>
              <a:rPr lang="en-US" altLang="zh-CN" sz="1400">
                <a:ea typeface="宋体" charset="0"/>
                <a:sym typeface="+mn-ea"/>
              </a:rPr>
              <a:t>m</a:t>
            </a:r>
            <a:r>
              <a:rPr lang="en-US" altLang="en-US" sz="1400">
                <a:ea typeface="宋体" charset="0"/>
                <a:sym typeface="+mn-ea"/>
              </a:rPr>
              <a:t>agnon-phon</a:t>
            </a:r>
            <a:r>
              <a:rPr lang="" altLang="en-US" sz="1400">
                <a:ea typeface="宋体" charset="0"/>
                <a:sym typeface="+mn-ea"/>
              </a:rPr>
              <a:t>on</a:t>
            </a:r>
            <a:r>
              <a:rPr lang="zh-CN" altLang="en-US" sz="1400">
                <a:ea typeface="宋体" charset="0"/>
                <a:sym typeface="+mn-ea"/>
              </a:rPr>
              <a:t>耦合</a:t>
            </a:r>
            <a:endParaRPr lang="zh-CN" altLang="en-US" sz="1400">
              <a:ea typeface="宋体" charset="0"/>
            </a:endParaRPr>
          </a:p>
          <a:p>
            <a:pPr algn="l"/>
            <a:r>
              <a:rPr lang="zh-CN" altLang="en-US" sz="1400">
                <a:ea typeface="宋体" charset="0"/>
                <a:sym typeface="+mn-ea"/>
              </a:rPr>
              <a:t>绿点</a:t>
            </a:r>
            <a:r>
              <a:rPr lang="zh-CN" altLang="en-US" sz="1400">
                <a:ea typeface="宋体" charset="0"/>
              </a:rPr>
              <a:t>有</a:t>
            </a:r>
            <a:r>
              <a:rPr lang="en-US" altLang="zh-CN" sz="1400">
                <a:ea typeface="宋体" charset="0"/>
              </a:rPr>
              <a:t>m</a:t>
            </a:r>
            <a:r>
              <a:rPr lang="" altLang="en-US" sz="1400">
                <a:ea typeface="宋体" charset="0"/>
              </a:rPr>
              <a:t>agnon-phonon</a:t>
            </a:r>
            <a:r>
              <a:rPr lang="zh-CN" altLang="" sz="1400">
                <a:ea typeface="宋体" charset="0"/>
              </a:rPr>
              <a:t>耦合</a:t>
            </a:r>
            <a:endParaRPr lang="zh-CN" altLang="" sz="1400">
              <a:ea typeface="宋体" charset="0"/>
            </a:endParaRPr>
          </a:p>
        </p:txBody>
      </p:sp>
      <p:sp>
        <p:nvSpPr>
          <p:cNvPr id="19" name="Text Box 18"/>
          <p:cNvSpPr txBox="true"/>
          <p:nvPr/>
        </p:nvSpPr>
        <p:spPr>
          <a:xfrm>
            <a:off x="120650" y="4395470"/>
            <a:ext cx="922020" cy="306705"/>
          </a:xfrm>
          <a:prstGeom prst="rect">
            <a:avLst/>
          </a:prstGeom>
          <a:noFill/>
        </p:spPr>
        <p:txBody>
          <a:bodyPr wrap="square" rtlCol="0">
            <a:spAutoFit/>
          </a:bodyPr>
          <a:p>
            <a:pPr indent="0" algn="l">
              <a:lnSpc>
                <a:spcPct val="100000"/>
              </a:lnSpc>
              <a:buNone/>
            </a:pPr>
            <a:r>
              <a:rPr lang="zh-CN" sz="1400" dirty="0">
                <a:solidFill>
                  <a:schemeClr val="tx1"/>
                </a:solidFill>
                <a:latin typeface="+mj-lt"/>
                <a:ea typeface="宋体" pitchFamily="2" charset="-122"/>
                <a:sym typeface="+mn-ea"/>
              </a:rPr>
              <a:t>归因：</a:t>
            </a:r>
            <a:endParaRPr lang="zh-CN" sz="1400" dirty="0">
              <a:solidFill>
                <a:schemeClr val="tx1"/>
              </a:solidFill>
              <a:latin typeface="+mj-lt"/>
              <a:ea typeface="宋体" pitchFamily="2" charset="-122"/>
              <a:sym typeface="+mn-ea"/>
            </a:endParaRPr>
          </a:p>
        </p:txBody>
      </p:sp>
      <p:pic>
        <p:nvPicPr>
          <p:cNvPr id="20" name="Picture 19" descr="/home/ligy/Pictures/1.png1"/>
          <p:cNvPicPr>
            <a:picLocks noChangeAspect="true"/>
          </p:cNvPicPr>
          <p:nvPr/>
        </p:nvPicPr>
        <p:blipFill>
          <a:blip r:embed="rId3"/>
          <a:srcRect/>
          <a:stretch>
            <a:fillRect/>
          </a:stretch>
        </p:blipFill>
        <p:spPr>
          <a:xfrm>
            <a:off x="1042670" y="4267835"/>
            <a:ext cx="1822450" cy="1404620"/>
          </a:xfrm>
          <a:prstGeom prst="rect">
            <a:avLst/>
          </a:prstGeom>
        </p:spPr>
      </p:pic>
      <p:sp>
        <p:nvSpPr>
          <p:cNvPr id="21" name="Oval 20"/>
          <p:cNvSpPr/>
          <p:nvPr/>
        </p:nvSpPr>
        <p:spPr>
          <a:xfrm>
            <a:off x="1639570" y="4453255"/>
            <a:ext cx="200025" cy="191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Oval 21"/>
          <p:cNvSpPr/>
          <p:nvPr/>
        </p:nvSpPr>
        <p:spPr>
          <a:xfrm>
            <a:off x="1581150" y="4644390"/>
            <a:ext cx="200025" cy="191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Oval 22"/>
          <p:cNvSpPr/>
          <p:nvPr/>
        </p:nvSpPr>
        <p:spPr>
          <a:xfrm>
            <a:off x="2150745" y="4773295"/>
            <a:ext cx="356870" cy="2381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Oval 23"/>
          <p:cNvSpPr/>
          <p:nvPr/>
        </p:nvSpPr>
        <p:spPr>
          <a:xfrm>
            <a:off x="2129790" y="4993005"/>
            <a:ext cx="299720" cy="191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true"/>
          <p:nvPr/>
        </p:nvSpPr>
        <p:spPr>
          <a:xfrm>
            <a:off x="3122930" y="4395470"/>
            <a:ext cx="2957830" cy="306705"/>
          </a:xfrm>
          <a:prstGeom prst="rect">
            <a:avLst/>
          </a:prstGeom>
          <a:noFill/>
        </p:spPr>
        <p:txBody>
          <a:bodyPr wrap="none" rtlCol="0">
            <a:spAutoFit/>
          </a:bodyPr>
          <a:p>
            <a:pPr marL="285750" indent="-285750">
              <a:buFont typeface="Arial" panose="02080604020202020204" pitchFamily="34" charset="0"/>
              <a:buChar char="•"/>
            </a:pPr>
            <a:r>
              <a:rPr lang="zh-CN" sz="1400">
                <a:ea typeface="宋体" charset="0"/>
              </a:rPr>
              <a:t>峰的位置相同，说明由声子贡献</a:t>
            </a:r>
            <a:endParaRPr lang="zh-CN" sz="1400">
              <a:ea typeface="宋体" charset="0"/>
            </a:endParaRPr>
          </a:p>
        </p:txBody>
      </p:sp>
      <p:sp>
        <p:nvSpPr>
          <p:cNvPr id="26" name="Text Box 25"/>
          <p:cNvSpPr txBox="true"/>
          <p:nvPr/>
        </p:nvSpPr>
        <p:spPr>
          <a:xfrm>
            <a:off x="15875" y="238760"/>
            <a:ext cx="78041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理论计算</a:t>
            </a:r>
            <a:endParaRPr lang="zh-CN" altLang="en-US" sz="1200">
              <a:solidFill>
                <a:srgbClr val="FF0000"/>
              </a:solidFill>
              <a:ea typeface="宋体"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354570" cy="310769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r>
              <a:rPr lang="en-US" altLang="en-US" sz="1400">
                <a:ea typeface="宋体" pitchFamily="2" charset="-122"/>
              </a:rPr>
              <a:t>什么是反铁磁sk？</a:t>
            </a:r>
            <a:endParaRPr lang="en-US" altLang="en-US"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57175" y="556260"/>
            <a:ext cx="270129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https://arxiv.org/pdf/2110.05871.pdf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https://arxiv.org/pdf/2110.02984.pdf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https://arxiv.org/pdf/2110.02662.pdf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https://arxiv.org/pdf/2110.07063.pdf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https://arxiv.org/pdf/2110.07714.pdf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https://arxiv.org/pdf/2110.08069.pdf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https://arxiv.org/pdf/2110.08304.pdf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https://arxiv.org/pdf/2110.08361.pdf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https://arxiv.org/pdf/2110.08696.pdf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https://arxiv.org/pdf/2110.09120.pdf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https://arxiv.org/pdf/2110.07102.pdf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https://arxiv.org/pdf/2110.00045.pdf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https://arxiv.org/pdf/2110.00348.pdf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https://arxiv.org/pdf/2110.14604.pdf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https://arxiv.org/pdf/2111.01942.pdf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https://arxiv.org/pdf/2111.05767.pdf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https://arxiv.org/pdf/2111.02494.pdf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https://arxiv.org/pdf/2111.02043.pdf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https://arxiv.org/pdf/2111.05575.pdf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https://arxiv.org/pdf/2111.07532</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https://arxiv.org/pdf/2111.07710.pdf</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PR</a:t>
            </a:r>
            <a:r>
              <a:rPr lang="zh-CN" altLang="en-US" sz="1200">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30322</Words>
  <Application>WPS Presentation</Application>
  <PresentationFormat>自定义</PresentationFormat>
  <Paragraphs>1692</Paragraphs>
  <Slides>88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88</vt:i4>
      </vt:variant>
    </vt:vector>
  </HeadingPairs>
  <TitlesOfParts>
    <vt:vector size="106" baseType="lpstr">
      <vt:lpstr>Arial</vt:lpstr>
      <vt:lpstr>宋体</vt:lpstr>
      <vt:lpstr>Wingdings</vt:lpstr>
      <vt:lpstr>Nimbus Roman No9 L</vt:lpstr>
      <vt:lpstr>Symbol</vt:lpstr>
      <vt:lpstr>Times New Roman</vt:lpstr>
      <vt:lpstr>文泉驿微米黑</vt:lpstr>
      <vt:lpstr>Vivaldi</vt:lpstr>
      <vt:lpstr>Comfortaa Light</vt:lpstr>
      <vt:lpstr>Times New Roman</vt:lpstr>
      <vt:lpstr>微软雅黑</vt:lpstr>
      <vt:lpstr>宋体</vt:lpstr>
      <vt:lpstr>Arial Unicode MS</vt:lpstr>
      <vt:lpstr>Standard Symbols PS</vt:lpstr>
      <vt:lpstr>Calibri</vt:lpstr>
      <vt:lpstr>DejaVu Sans</vt:lpstr>
      <vt:lpstr>文泉驿正黑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1347</cp:revision>
  <dcterms:created xsi:type="dcterms:W3CDTF">2021-12-13T12:41:15Z</dcterms:created>
  <dcterms:modified xsi:type="dcterms:W3CDTF">2021-12-13T12:41:15Z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